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8" r:id="rId2"/>
    <p:sldId id="328" r:id="rId3"/>
    <p:sldId id="334" r:id="rId4"/>
    <p:sldId id="311" r:id="rId5"/>
    <p:sldId id="314" r:id="rId6"/>
    <p:sldId id="331" r:id="rId7"/>
    <p:sldId id="330" r:id="rId8"/>
    <p:sldId id="319" r:id="rId9"/>
    <p:sldId id="317" r:id="rId10"/>
    <p:sldId id="329" r:id="rId11"/>
    <p:sldId id="320" r:id="rId12"/>
    <p:sldId id="322" r:id="rId13"/>
    <p:sldId id="323" r:id="rId14"/>
    <p:sldId id="337" r:id="rId15"/>
    <p:sldId id="336" r:id="rId16"/>
    <p:sldId id="325" r:id="rId17"/>
    <p:sldId id="326" r:id="rId18"/>
    <p:sldId id="332" r:id="rId19"/>
    <p:sldId id="333" r:id="rId20"/>
    <p:sldId id="299" r:id="rId21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Zlatev" initials="MZ" lastIdx="0" clrIdx="0">
    <p:extLst>
      <p:ext uri="{19B8F6BF-5375-455C-9EA6-DF929625EA0E}">
        <p15:presenceInfo xmlns:p15="http://schemas.microsoft.com/office/powerpoint/2012/main" userId="S-1-5-21-2004389584-191346174-1927558757-12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8E0"/>
    <a:srgbClr val="FBB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676"/>
          </a:xfrm>
          <a:prstGeom prst="rect">
            <a:avLst/>
          </a:prstGeom>
        </p:spPr>
        <p:txBody>
          <a:bodyPr vert="horz" lIns="96598" tIns="48299" rIns="96598" bIns="48299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6598" tIns="48299" rIns="96598" bIns="48299" rtlCol="0"/>
          <a:lstStyle>
            <a:lvl1pPr algn="r">
              <a:defRPr sz="1300"/>
            </a:lvl1pPr>
          </a:lstStyle>
          <a:p>
            <a:fld id="{4E590710-4BE4-4357-B341-0D61A176CFD0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8" tIns="48299" rIns="96598" bIns="4829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7"/>
            <a:ext cx="5510530" cy="3944868"/>
          </a:xfrm>
          <a:prstGeom prst="rect">
            <a:avLst/>
          </a:prstGeom>
        </p:spPr>
        <p:txBody>
          <a:bodyPr vert="horz" lIns="96598" tIns="48299" rIns="96598" bIns="4829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6040"/>
            <a:ext cx="2984871" cy="502674"/>
          </a:xfrm>
          <a:prstGeom prst="rect">
            <a:avLst/>
          </a:prstGeom>
        </p:spPr>
        <p:txBody>
          <a:bodyPr vert="horz" lIns="96598" tIns="48299" rIns="96598" bIns="4829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40"/>
            <a:ext cx="2984871" cy="502674"/>
          </a:xfrm>
          <a:prstGeom prst="rect">
            <a:avLst/>
          </a:prstGeom>
        </p:spPr>
        <p:txBody>
          <a:bodyPr vert="horz" lIns="96598" tIns="48299" rIns="96598" bIns="48299" rtlCol="0" anchor="b"/>
          <a:lstStyle>
            <a:lvl1pPr algn="r">
              <a:defRPr sz="1300"/>
            </a:lvl1pPr>
          </a:lstStyle>
          <a:p>
            <a:fld id="{A1F33927-6BE8-4B16-9568-4F31140DD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0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65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22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42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96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51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24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15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35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80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498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56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22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8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1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3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6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33927-6BE8-4B16-9568-4F31140DD7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29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33927-6BE8-4B16-9568-4F31140DD73B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15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10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8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8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2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6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1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84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6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0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9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C4A01-AEBC-49E4-898D-875993E3B114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CF34-29BE-4184-BFCE-C0079A565F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3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37449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smtClean="0"/>
              <a:t>Цей Проект фінансується Європейським Союзом</a:t>
            </a:r>
            <a:r>
              <a:rPr lang="uk" sz="675" smtClean="0"/>
              <a:t/>
            </a:r>
            <a:br>
              <a:rPr lang="uk" sz="675" smtClean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pic>
        <p:nvPicPr>
          <p:cNvPr id="12" name="Picture 4" descr="HD_psc%204c%20CMYK">
            <a:extLst>
              <a:ext uri="{FF2B5EF4-FFF2-40B4-BE49-F238E27FC236}">
                <a16:creationId xmlns:a16="http://schemas.microsoft.com/office/drawing/2014/main" id="{45240230-5760-4117-8FB9-D17D55E3A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9443" y="6049340"/>
            <a:ext cx="985114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15034" y="5211055"/>
            <a:ext cx="51850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Олена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Чечуліна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експерт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фінансового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контролю та аудиту</a:t>
            </a:r>
          </a:p>
          <a:p>
            <a:pPr algn="ctr"/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Київ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14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</a:rPr>
              <a:t>серпня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2019</a:t>
            </a:r>
          </a:p>
          <a:p>
            <a:pPr algn="ctr"/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Объект 1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uk-UA" b="1" dirty="0" smtClean="0"/>
              <a:t>Основні засади організації системи внутрішнього  контролю у розпорядників коштів місцевих бюджетів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265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238328"/>
            <a:ext cx="8050579" cy="698558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itchFamily="18" charset="0"/>
              </a:rPr>
              <a:t>Управління ризиками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2099762"/>
            <a:ext cx="8050579" cy="459687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uk-UA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3985298"/>
            <a:ext cx="8050579" cy="10240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uk-UA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1912631"/>
            <a:ext cx="7750175" cy="491878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Для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ефективного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управління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ризиками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та контролю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необхідний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нагляд і управління з боку керівництва,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який забезпечується  «трьома лініями захисту»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допомогою розподілу повноважень і відповідальності між співробітниками організації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Перша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лінія захисту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покладається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 власників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процесів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діяльність яких створює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та/або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регулює ризики, які можуть сприяти або перешкоджати досягненню цілей організації.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 першій лінії відповідають за: 1) виявлення ризиків; 2) володіння (управління) ризиками; 3) 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розробку і використання засобів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контролю в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організації для управління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ризиками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Це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менеджери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нижчої і середньої ланки, які ведуть повсякденну діяльність і здійснюють управління ризиками та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контролем.</a:t>
            </a:r>
            <a:endParaRPr lang="uk-UA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Друга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лінія передбачена для надання підтримки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керівництву (функції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мониторингу)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допомогою консультування, вдосконалення процесів та відстеження ефективності управління, поряд з першою лінією, з метою забезпечення ефективного управління ризиками та контролю. Підрозділи другої лінії захисту відокремлені від першої лінії захисту, але знаходяться під контролем і управлінням вищого керівництва і зазвичай виконують деякі управлінські функції. Друга лінія невід'ємна для виконання функції управління і / або нагляд щодо багатьох аспектів управління ризиками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Третя </a:t>
            </a: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лінія </a:t>
            </a:r>
            <a:r>
              <a:rPr kumimoji="0" lang="uk-UA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(внутрішні аудитори)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забезпечує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підтвердження вищому керівництву та раді щодо того, наскільки зусилля першої і другої лінії відповідають очікуванням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вищого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керівництва. Третя лінія захисту зазвичай не може виконувати управлінські функції з метою захисту її об'єктивності та організаційної незалежності. Крім того, третя лінія звітує безпосередньо перед </a:t>
            </a: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керівником.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Як така, третя лінія не виконує управлінських функцій, що відокремлює її від другої лінії захисту.</a:t>
            </a:r>
          </a:p>
        </p:txBody>
      </p:sp>
    </p:spTree>
    <p:extLst>
      <p:ext uri="{BB962C8B-B14F-4D97-AF65-F5344CB8AC3E}">
        <p14:creationId xmlns:p14="http://schemas.microsoft.com/office/powerpoint/2010/main" val="21495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185344"/>
            <a:ext cx="7958737" cy="811661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Елементи </a:t>
            </a:r>
            <a:r>
              <a:rPr lang="ru-RU" sz="2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ВК</a:t>
            </a:r>
            <a:endParaRPr lang="ru-RU" sz="28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3335" y="1997005"/>
            <a:ext cx="79454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/>
              <a:t>Заходи контролю: </a:t>
            </a:r>
            <a:r>
              <a:rPr lang="uk-UA" sz="1600" dirty="0" smtClean="0"/>
              <a:t>1)здійснюється </a:t>
            </a:r>
            <a:r>
              <a:rPr lang="uk-UA" sz="1600" b="1" dirty="0" smtClean="0"/>
              <a:t>відповідно до </a:t>
            </a:r>
            <a:r>
              <a:rPr lang="uk-UA" sz="1600" b="1" dirty="0"/>
              <a:t>законодавства </a:t>
            </a:r>
            <a:r>
              <a:rPr lang="uk-UA" sz="1600" dirty="0"/>
              <a:t>та інших нормативно-правових </a:t>
            </a:r>
            <a:r>
              <a:rPr lang="uk-UA" sz="1600" dirty="0" smtClean="0"/>
              <a:t>актів (наприклад</a:t>
            </a:r>
            <a:r>
              <a:rPr lang="uk-UA" sz="1600" dirty="0"/>
              <a:t>, </a:t>
            </a:r>
            <a:r>
              <a:rPr lang="uk-UA" sz="1600" dirty="0" smtClean="0"/>
              <a:t>інвентаризація, </a:t>
            </a:r>
            <a:r>
              <a:rPr lang="uk-UA" sz="1600" dirty="0"/>
              <a:t>подвійний підпис на фінансових документах, правова та антикорупційна експертиза, перевірки якості товарів, робіт та послуг, </a:t>
            </a:r>
            <a:r>
              <a:rPr lang="uk-UA" sz="1600" dirty="0" smtClean="0"/>
              <a:t>контроль виконавської </a:t>
            </a:r>
            <a:r>
              <a:rPr lang="uk-UA" sz="1600" dirty="0"/>
              <a:t>дисципліни тощо</a:t>
            </a:r>
            <a:r>
              <a:rPr lang="uk-UA" sz="1600" dirty="0" smtClean="0"/>
              <a:t>);  </a:t>
            </a:r>
            <a:r>
              <a:rPr lang="uk-UA" sz="1600" b="1" dirty="0" smtClean="0"/>
              <a:t>2)решта </a:t>
            </a:r>
            <a:r>
              <a:rPr lang="uk-UA" sz="1600" b="1" dirty="0"/>
              <a:t>заходів </a:t>
            </a:r>
            <a:r>
              <a:rPr lang="uk-UA" sz="1600" dirty="0"/>
              <a:t>контролю залежно від обраних способів реагування на </a:t>
            </a:r>
            <a:r>
              <a:rPr lang="uk-UA" sz="1600" dirty="0" smtClean="0"/>
              <a:t>ризики </a:t>
            </a:r>
            <a:r>
              <a:rPr lang="uk-UA" sz="1600" b="1" dirty="0" smtClean="0"/>
              <a:t>запроваджується </a:t>
            </a:r>
            <a:r>
              <a:rPr lang="uk-UA" sz="1600" b="1" dirty="0"/>
              <a:t>керівниками самостійно </a:t>
            </a:r>
            <a:r>
              <a:rPr lang="uk-UA" sz="1600" dirty="0"/>
              <a:t>або за рішенням керівника вищого рівня чи забезпечувального органу</a:t>
            </a:r>
            <a:r>
              <a:rPr lang="uk-UA" sz="1600" b="1" dirty="0"/>
              <a:t>. </a:t>
            </a:r>
            <a:endParaRPr lang="uk-UA" sz="16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b="1" dirty="0"/>
              <a:t>встановлення процедур авторизації та підтвердження </a:t>
            </a:r>
            <a:r>
              <a:rPr lang="uk-UA" sz="1600" dirty="0"/>
              <a:t>(зокрема, отримання дозволу відповідальних посадових осіб на виконання операцій шляхом візування, погодження, затвердження документів);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b="1" dirty="0"/>
              <a:t>розмежування обов’язків між працівниками </a:t>
            </a:r>
            <a:r>
              <a:rPr lang="uk-UA" sz="1600" dirty="0"/>
              <a:t>для зниження ризиків допущення помилок чи протиправних дій та своєчасного виявлення таких дій;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b="1" dirty="0"/>
              <a:t>здійснення контролю за доступом до матеріальних і нематеріальних ресурсів, облікових записів тощо;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b="1" dirty="0"/>
              <a:t>забезпечення захисту інформаційних, телекомунікаційних та інформаційно-телекомунікаційних </a:t>
            </a:r>
            <a:r>
              <a:rPr lang="uk-UA" sz="1600" b="1" dirty="0" smtClean="0"/>
              <a:t>систем</a:t>
            </a:r>
            <a:r>
              <a:rPr lang="uk-UA" sz="16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b="1" dirty="0" smtClean="0"/>
              <a:t>здійснення </a:t>
            </a:r>
            <a:r>
              <a:rPr lang="uk-UA" sz="1600" b="1" dirty="0"/>
              <a:t>систематичного перегляду роботи</a:t>
            </a:r>
            <a:r>
              <a:rPr lang="uk-UA" sz="1600" dirty="0"/>
              <a:t> кожного працівника установи для визначення якості виконання поставлених завдань;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b="1" dirty="0" smtClean="0"/>
              <a:t>організація </a:t>
            </a:r>
            <a:r>
              <a:rPr lang="uk-UA" sz="1600" b="1" dirty="0"/>
              <a:t>контролю за виконанням документів</a:t>
            </a:r>
            <a:r>
              <a:rPr lang="uk-UA" sz="1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5072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41904" y="1251917"/>
            <a:ext cx="7945483" cy="760405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Елементи ВК</a:t>
            </a:r>
            <a:endParaRPr lang="uk-UA" sz="28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3335" y="1997005"/>
            <a:ext cx="79454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І</a:t>
            </a:r>
            <a:r>
              <a:rPr lang="ru-RU" b="1" dirty="0" smtClean="0"/>
              <a:t>нформація </a:t>
            </a:r>
            <a:r>
              <a:rPr lang="ru-RU" b="1" dirty="0"/>
              <a:t>та </a:t>
            </a:r>
            <a:r>
              <a:rPr lang="uk-UA" b="1" dirty="0" smtClean="0"/>
              <a:t>комунікація (інформаційний та комунікаційний обмін</a:t>
            </a:r>
            <a:r>
              <a:rPr lang="ru-RU" b="1" dirty="0" smtClean="0"/>
              <a:t>):</a:t>
            </a:r>
          </a:p>
          <a:p>
            <a:r>
              <a:rPr lang="ru-RU" b="1" dirty="0"/>
              <a:t>встановлення </a:t>
            </a:r>
            <a:r>
              <a:rPr lang="uk-UA" b="1" dirty="0" smtClean="0"/>
              <a:t>порядків:</a:t>
            </a:r>
            <a:r>
              <a:rPr lang="uk-UA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/>
              <a:t>обміну інформацією всередині установи та із зовнішніми користувачами (процедури, форми, обсяги, строки, перелік надавачів та отримувачів інформації, вимоги до інформації фінансового і нефінансового характеру, збереження інформації);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/>
              <a:t> організації та забезпечення доступу до інформації;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/>
              <a:t>організації документообігу та роботи з документами;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/>
              <a:t>встановлення порядків та графіків складення і подання звітності;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/>
              <a:t>оприлюднення інформації про діяльність установи.</a:t>
            </a:r>
          </a:p>
          <a:p>
            <a:endParaRPr lang="ru-RU" sz="1600" dirty="0"/>
          </a:p>
          <a:p>
            <a:endParaRPr lang="ru-RU" b="1" dirty="0"/>
          </a:p>
          <a:p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20922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244875"/>
            <a:ext cx="7992352" cy="752130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Елементи ВК</a:t>
            </a:r>
            <a:endParaRPr lang="uk-UA" sz="28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3335" y="1997005"/>
            <a:ext cx="79454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Моніторинг, </a:t>
            </a:r>
            <a:r>
              <a:rPr lang="uk-UA" b="1" dirty="0"/>
              <a:t>а саме: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 постійне відслідковування працівниками установи відповідних параметрів, граничних показників, тощо  </a:t>
            </a:r>
            <a:r>
              <a:rPr lang="uk-UA" b="1" dirty="0" smtClean="0"/>
              <a:t>за встановленими критеріями</a:t>
            </a:r>
            <a:r>
              <a:rPr lang="uk-UA" dirty="0" smtClean="0"/>
              <a:t>(дата, обсяги, кількість тощо)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/>
              <a:t>визначення та коригування </a:t>
            </a:r>
            <a:r>
              <a:rPr lang="ru-RU" dirty="0" smtClean="0"/>
              <a:t>відхилень</a:t>
            </a:r>
            <a:r>
              <a:rPr lang="uk-UA" dirty="0" smtClean="0"/>
              <a:t> під </a:t>
            </a:r>
            <a:r>
              <a:rPr lang="uk-UA" dirty="0" smtClean="0"/>
              <a:t>час поточної </a:t>
            </a:r>
            <a:r>
              <a:rPr lang="uk-UA" dirty="0"/>
              <a:t>діяльності установи (управлінські та наглядові </a:t>
            </a:r>
            <a:r>
              <a:rPr lang="uk-UA" dirty="0" smtClean="0"/>
              <a:t>заходи);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 проведення </a:t>
            </a:r>
            <a:r>
              <a:rPr lang="uk-UA" dirty="0"/>
              <a:t>періодичної оцінки виконання окремих завдань та функцій (зокрема працівниками, які не несуть відповідальності за їх виконання, та/або підрозділом внутрішнього аудиту установи) для проведення аналізу результативності системи внутрішнього контролю;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/>
              <a:t>інформування керівництва установи щодо недоліків у системі внутрішнього контролю, виявлених за результатами здійснення моніторингу.</a:t>
            </a:r>
          </a:p>
          <a:p>
            <a:pPr algn="just"/>
            <a:r>
              <a:rPr lang="uk-UA" b="1" i="1" dirty="0" smtClean="0"/>
              <a:t>Це </a:t>
            </a:r>
            <a:r>
              <a:rPr lang="uk-UA" b="1" i="1" dirty="0"/>
              <a:t>процес, що оцінює якість контрольних </a:t>
            </a:r>
            <a:r>
              <a:rPr lang="uk-UA" b="1" i="1" dirty="0" smtClean="0"/>
              <a:t>дій через </a:t>
            </a:r>
            <a:r>
              <a:rPr lang="uk-UA" b="1" i="1" dirty="0"/>
              <a:t>певний час, та існує для того, щоб гарантувати, що </a:t>
            </a:r>
            <a:r>
              <a:rPr lang="uk-UA" b="1" i="1" dirty="0" smtClean="0"/>
              <a:t>заходи контролю продовжують </a:t>
            </a:r>
            <a:r>
              <a:rPr lang="uk-UA" b="1" i="1" dirty="0"/>
              <a:t>діяти ефективно. Він може досягатися </a:t>
            </a:r>
            <a:r>
              <a:rPr lang="uk-UA" b="1" i="1" dirty="0" smtClean="0"/>
              <a:t>безперервними діями моніторингу</a:t>
            </a:r>
            <a:r>
              <a:rPr lang="uk-UA" b="1" i="1" dirty="0"/>
              <a:t>, окремими оцінками (наприклад, внутрішнього аудиту) або </a:t>
            </a:r>
            <a:r>
              <a:rPr lang="uk-UA" b="1" i="1" dirty="0" smtClean="0"/>
              <a:t>їх комбінацією</a:t>
            </a:r>
            <a:r>
              <a:rPr lang="uk-UA" b="1" i="1" dirty="0"/>
              <a:t>.</a:t>
            </a:r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29986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335" y="2065093"/>
            <a:ext cx="7952015" cy="4111870"/>
          </a:xfrm>
        </p:spPr>
        <p:txBody>
          <a:bodyPr>
            <a:noAutofit/>
          </a:bodyPr>
          <a:lstStyle/>
          <a:p>
            <a:r>
              <a:rPr lang="uk-UA" sz="1600" b="1" dirty="0"/>
              <a:t>Внутрішній контроль </a:t>
            </a:r>
            <a:r>
              <a:rPr lang="uk-UA" sz="1600" dirty="0"/>
              <a:t>або контроль управління </a:t>
            </a:r>
            <a:r>
              <a:rPr lang="uk-UA" sz="1600" dirty="0" smtClean="0"/>
              <a:t>установи </a:t>
            </a:r>
            <a:r>
              <a:rPr lang="uk-UA" sz="1600" dirty="0"/>
              <a:t>дозволяє надати обґрунтоване </a:t>
            </a:r>
            <a:r>
              <a:rPr lang="uk-UA" sz="1600" dirty="0" smtClean="0"/>
              <a:t>підтвердження, </a:t>
            </a:r>
            <a:r>
              <a:rPr lang="uk-UA" sz="1600" dirty="0"/>
              <a:t>що </a:t>
            </a:r>
            <a:r>
              <a:rPr lang="uk-UA" sz="1600" dirty="0" smtClean="0"/>
              <a:t>установа: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забезпечує </a:t>
            </a:r>
            <a:r>
              <a:rPr lang="uk-UA" sz="1600" dirty="0"/>
              <a:t>дотримання вимог законодавства , нормативних актів і внутрішніх </a:t>
            </a:r>
            <a:r>
              <a:rPr lang="uk-UA" sz="1600" dirty="0" smtClean="0"/>
              <a:t>розпорядчих документів </a:t>
            </a:r>
            <a:r>
              <a:rPr lang="uk-UA" sz="1600" dirty="0"/>
              <a:t>;  </a:t>
            </a:r>
            <a:endParaRPr lang="uk-UA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сприяє </a:t>
            </a:r>
            <a:r>
              <a:rPr lang="uk-UA" sz="1600" dirty="0"/>
              <a:t>веденню впорядкованої , </a:t>
            </a:r>
            <a:r>
              <a:rPr lang="uk-UA" sz="1600" dirty="0" smtClean="0"/>
              <a:t>економічної </a:t>
            </a:r>
            <a:r>
              <a:rPr lang="uk-UA" sz="1600" dirty="0"/>
              <a:t>, </a:t>
            </a:r>
            <a:r>
              <a:rPr lang="uk-UA" sz="1600" dirty="0" smtClean="0"/>
              <a:t>ефективної </a:t>
            </a:r>
            <a:r>
              <a:rPr lang="uk-UA" sz="1600" dirty="0"/>
              <a:t>і </a:t>
            </a:r>
            <a:r>
              <a:rPr lang="uk-UA" sz="1600" dirty="0" smtClean="0"/>
              <a:t>результативної </a:t>
            </a:r>
            <a:r>
              <a:rPr lang="uk-UA" sz="1600" dirty="0"/>
              <a:t>операційної </a:t>
            </a:r>
            <a:r>
              <a:rPr lang="uk-UA" sz="1600" dirty="0" smtClean="0"/>
              <a:t>діяльності, </a:t>
            </a:r>
            <a:r>
              <a:rPr lang="uk-UA" sz="1600" dirty="0"/>
              <a:t>а також досягненню встановлених цілей ;             </a:t>
            </a:r>
            <a:endParaRPr lang="uk-UA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забезпечує </a:t>
            </a:r>
            <a:r>
              <a:rPr lang="uk-UA" sz="1600" dirty="0"/>
              <a:t>захист проти корупції , шахрайства , марнотратства , неналежного або неправильного використання </a:t>
            </a:r>
            <a:r>
              <a:rPr lang="uk-UA" sz="1600" dirty="0" smtClean="0"/>
              <a:t>ресурсів (фінансових, матеріально-технічних, інформаційних, інших) </a:t>
            </a:r>
            <a:r>
              <a:rPr lang="uk-UA" sz="1600" dirty="0"/>
              <a:t>;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надає </a:t>
            </a:r>
            <a:r>
              <a:rPr lang="uk-UA" sz="1600" dirty="0"/>
              <a:t>високоякісну продукцію і послуги </a:t>
            </a:r>
            <a:r>
              <a:rPr lang="uk-UA" sz="1600" dirty="0" smtClean="0"/>
              <a:t> </a:t>
            </a:r>
            <a:r>
              <a:rPr lang="uk-UA" sz="1600" dirty="0"/>
              <a:t>відповідно </a:t>
            </a:r>
            <a:r>
              <a:rPr lang="uk-UA" sz="1600" dirty="0" smtClean="0"/>
              <a:t>до  місії установи;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 </a:t>
            </a:r>
            <a:r>
              <a:rPr lang="uk-UA" sz="1600" dirty="0"/>
              <a:t>формує і підтримує актуальність надійної фінансової та управлінської </a:t>
            </a:r>
            <a:r>
              <a:rPr lang="uk-UA" sz="1600" dirty="0" smtClean="0"/>
              <a:t>інформації, </a:t>
            </a:r>
            <a:r>
              <a:rPr lang="uk-UA" sz="1600" dirty="0"/>
              <a:t>а також гарантує її достовірне розкриття за допомогою підготовки своєчасної звітності . </a:t>
            </a:r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3335" y="1244875"/>
            <a:ext cx="8057667" cy="734845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Результат впровадження ВК для діяльності бюджетної установи</a:t>
            </a:r>
            <a:endParaRPr lang="uk-UA" sz="25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244875"/>
            <a:ext cx="7992352" cy="752130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Плануй – виконуй – перевіряй – дій = Мета</a:t>
            </a:r>
            <a:endParaRPr lang="uk-UA" sz="28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1873" y="2450694"/>
            <a:ext cx="4694327" cy="376765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51922" y="2647937"/>
            <a:ext cx="1572904" cy="7986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34162" y="3424350"/>
            <a:ext cx="1597290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5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87651"/>
            <a:ext cx="7797924" cy="428190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1900" b="1" dirty="0" smtClean="0"/>
              <a:t>Контрольне середовище: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700" dirty="0" smtClean="0"/>
              <a:t>1</a:t>
            </a:r>
            <a:r>
              <a:rPr lang="uk-UA" sz="1700" b="1" dirty="0" smtClean="0"/>
              <a:t>. Організація роботи бухгалтерської служби</a:t>
            </a:r>
            <a:r>
              <a:rPr lang="uk-UA" sz="1700" dirty="0" smtClean="0"/>
              <a:t>: організаційна структура бухгалтерської служби - розподіл повноважень і відповідальності ( у </a:t>
            </a:r>
            <a:r>
              <a:rPr lang="uk-UA" sz="1700" dirty="0" err="1" smtClean="0"/>
              <a:t>т.ч</a:t>
            </a:r>
            <a:r>
              <a:rPr lang="uk-UA" sz="1700" dirty="0" smtClean="0"/>
              <a:t>. контрольних), положення про бух.службу, посадові інструкції, пропозиції гол.бухгалтера та наказ щодо матеріально-відповідальних осіб та відповідальних осіб за роботи (послуги), документообіг, підписи (1-2 підписи, відповідальних осіб тощо)</a:t>
            </a:r>
            <a:endParaRPr lang="uk-UA" sz="1700" b="1" dirty="0" smtClean="0"/>
          </a:p>
          <a:p>
            <a:pPr marL="0" indent="0" algn="just">
              <a:buNone/>
            </a:pPr>
            <a:r>
              <a:rPr lang="uk-UA" sz="1800" i="1" dirty="0" smtClean="0"/>
              <a:t>(</a:t>
            </a:r>
            <a:r>
              <a:rPr lang="ru-RU" sz="1200" i="1" dirty="0" smtClean="0"/>
              <a:t>Закон </a:t>
            </a:r>
            <a:r>
              <a:rPr lang="uk-UA" sz="1200" i="1" dirty="0" smtClean="0"/>
              <a:t>від</a:t>
            </a:r>
            <a:r>
              <a:rPr lang="ru-RU" sz="1200" i="1" dirty="0" smtClean="0"/>
              <a:t> </a:t>
            </a:r>
            <a:r>
              <a:rPr lang="ru-RU" sz="1200" i="1" dirty="0"/>
              <a:t>16.07.99 р. № 996-XIV</a:t>
            </a:r>
            <a:r>
              <a:rPr lang="ru-RU" sz="1200" i="1" dirty="0" smtClean="0"/>
              <a:t>,  ч.10 п.5 </a:t>
            </a:r>
            <a:r>
              <a:rPr lang="ru-RU" sz="1200" b="1" i="1" dirty="0" smtClean="0"/>
              <a:t>ст.22</a:t>
            </a:r>
            <a:r>
              <a:rPr lang="ru-RU" sz="1200" i="1" dirty="0" smtClean="0"/>
              <a:t> БКУ,  наказ МФУ </a:t>
            </a:r>
            <a:r>
              <a:rPr lang="uk-UA" sz="1200" i="1" dirty="0" smtClean="0"/>
              <a:t>від 24.05.95 р. № 88,  Типове положення про бухгалтерську службу бюджетної установи (постанова КМУ від 26.01.11 р. № </a:t>
            </a:r>
            <a:r>
              <a:rPr lang="uk-UA" sz="1200" i="1" dirty="0"/>
              <a:t>59), розпорядчі документи установи) </a:t>
            </a:r>
            <a:endParaRPr lang="uk-UA" sz="1200" i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 smtClean="0"/>
              <a:t>2.</a:t>
            </a:r>
            <a:r>
              <a:rPr lang="uk-UA" sz="1800" dirty="0" smtClean="0"/>
              <a:t> </a:t>
            </a:r>
            <a:r>
              <a:rPr lang="uk-UA" sz="1700" b="1" dirty="0" smtClean="0"/>
              <a:t>Облікова політика і звітність: ведення обліку і складання звітності</a:t>
            </a:r>
            <a:r>
              <a:rPr lang="uk-UA" sz="1800" dirty="0" smtClean="0"/>
              <a:t>  </a:t>
            </a:r>
            <a:r>
              <a:rPr lang="uk-UA" sz="1200" i="1" dirty="0" smtClean="0"/>
              <a:t>(ст.20, 56, 57, 78 БКУ,  НП(С)БОДС 125,101 та інші;  </a:t>
            </a:r>
            <a:r>
              <a:rPr lang="ru-RU" sz="1200" i="1" dirty="0"/>
              <a:t>постанова КМУ від 26.01.11 р. № </a:t>
            </a:r>
            <a:r>
              <a:rPr lang="ru-RU" sz="1200" i="1" dirty="0" smtClean="0"/>
              <a:t>59</a:t>
            </a:r>
            <a:r>
              <a:rPr lang="ru-RU" sz="1200" i="1" dirty="0"/>
              <a:t>, </a:t>
            </a:r>
            <a:r>
              <a:rPr lang="ru-RU" sz="1200" i="1" dirty="0" smtClean="0"/>
              <a:t>Постанова КМУ від </a:t>
            </a:r>
            <a:r>
              <a:rPr lang="ru-RU" sz="1200" i="1" dirty="0"/>
              <a:t>28 лютого 2000 р. № 419, </a:t>
            </a:r>
            <a:r>
              <a:rPr lang="uk-UA" sz="1200" i="1" dirty="0" smtClean="0"/>
              <a:t>розпорядчі документи установи); </a:t>
            </a:r>
            <a:r>
              <a:rPr lang="ru-RU" sz="1200" i="1" dirty="0" smtClean="0">
                <a:solidFill>
                  <a:srgbClr val="FF0000"/>
                </a:solidFill>
              </a:rPr>
              <a:t> </a:t>
            </a:r>
            <a:r>
              <a:rPr lang="ru-RU" sz="1200" i="1" dirty="0" smtClean="0"/>
              <a:t>Наказ </a:t>
            </a:r>
            <a:r>
              <a:rPr lang="ru-RU" sz="1200" i="1" dirty="0"/>
              <a:t>МФУ від 26.08.2014 року № </a:t>
            </a:r>
            <a:r>
              <a:rPr lang="ru-RU" sz="1200" i="1" dirty="0" smtClean="0"/>
              <a:t>836 (</a:t>
            </a:r>
            <a:r>
              <a:rPr lang="uk-UA" sz="1200" i="1" dirty="0" smtClean="0"/>
              <a:t>підпис </a:t>
            </a:r>
            <a:r>
              <a:rPr lang="ru-RU" sz="1200" i="1" dirty="0" smtClean="0"/>
              <a:t>головного бухгалтера головного </a:t>
            </a:r>
            <a:r>
              <a:rPr lang="uk-UA" sz="1200" i="1" dirty="0" smtClean="0"/>
              <a:t>розпорядника бюджетних коштів </a:t>
            </a:r>
            <a:r>
              <a:rPr lang="ru-RU" sz="1200" i="1" dirty="0" smtClean="0"/>
              <a:t>у </a:t>
            </a:r>
            <a:r>
              <a:rPr lang="uk-UA" sz="1200" i="1" dirty="0" smtClean="0"/>
              <a:t>звіті</a:t>
            </a:r>
            <a:r>
              <a:rPr lang="ru-RU" sz="1200" i="1" dirty="0" smtClean="0"/>
              <a:t> </a:t>
            </a:r>
            <a:r>
              <a:rPr lang="uk-UA" sz="1200" i="1" dirty="0" smtClean="0"/>
              <a:t>про виконання паспорту бюджетної програми</a:t>
            </a:r>
            <a:r>
              <a:rPr lang="ru-RU" sz="1200" i="1" dirty="0" smtClean="0"/>
              <a:t>) </a:t>
            </a:r>
            <a:r>
              <a:rPr lang="ru-RU" sz="1200" i="1" dirty="0" smtClean="0">
                <a:solidFill>
                  <a:srgbClr val="FF0000"/>
                </a:solidFill>
              </a:rPr>
              <a:t> </a:t>
            </a:r>
            <a:endParaRPr lang="uk-UA" sz="1200" i="1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700" b="1" dirty="0" smtClean="0"/>
              <a:t>3. Кадрова </a:t>
            </a:r>
            <a:r>
              <a:rPr lang="uk-UA" sz="1700" b="1" dirty="0"/>
              <a:t>політика </a:t>
            </a:r>
            <a:r>
              <a:rPr lang="uk-UA" sz="1700" b="1" dirty="0" smtClean="0"/>
              <a:t>та практика, етика службовця: професіоналізм (компетенція) </a:t>
            </a:r>
            <a:endParaRPr lang="uk-UA" sz="1700" b="1" dirty="0"/>
          </a:p>
          <a:p>
            <a:pPr marL="0" indent="0" algn="just">
              <a:buNone/>
            </a:pPr>
            <a:r>
              <a:rPr lang="uk-UA" sz="1800" dirty="0" smtClean="0"/>
              <a:t> </a:t>
            </a:r>
            <a:r>
              <a:rPr lang="uk-UA" sz="1200" i="1" dirty="0"/>
              <a:t>(</a:t>
            </a:r>
            <a:r>
              <a:rPr lang="ru-RU" sz="1200" i="1" dirty="0"/>
              <a:t>Закон </a:t>
            </a:r>
            <a:r>
              <a:rPr lang="uk-UA" sz="1200" i="1" dirty="0" smtClean="0"/>
              <a:t>від</a:t>
            </a:r>
            <a:r>
              <a:rPr lang="ru-RU" sz="1200" i="1" dirty="0" smtClean="0"/>
              <a:t> </a:t>
            </a:r>
            <a:r>
              <a:rPr lang="ru-RU" sz="1200" i="1" dirty="0"/>
              <a:t>16.07.99 р. № 996-XIV, </a:t>
            </a:r>
            <a:r>
              <a:rPr lang="uk-UA" sz="1200" i="1" dirty="0" smtClean="0"/>
              <a:t>Закон від 02.05.97 р. № 280 «Про місцеве самоврядування в Україні»,  постанова КМУ від 26.01.11 р. № </a:t>
            </a:r>
            <a:r>
              <a:rPr lang="uk-UA" sz="1200" i="1" dirty="0"/>
              <a:t>59, розпорядчі документи установи </a:t>
            </a:r>
            <a:r>
              <a:rPr lang="uk-UA" sz="1200" i="1" dirty="0" smtClean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 smtClean="0"/>
              <a:t>4</a:t>
            </a:r>
            <a:r>
              <a:rPr lang="uk-UA" sz="1700" b="1" dirty="0" smtClean="0"/>
              <a:t>.  Забезпечення  </a:t>
            </a:r>
            <a:r>
              <a:rPr lang="uk-UA" sz="1700" b="1" dirty="0"/>
              <a:t>збереження </a:t>
            </a:r>
            <a:r>
              <a:rPr lang="uk-UA" sz="1700" b="1" dirty="0" smtClean="0"/>
              <a:t>майна (укладання угод, інвентаризація, звірка): хто, де і як?</a:t>
            </a:r>
          </a:p>
          <a:p>
            <a:pPr marL="0" indent="0" algn="just">
              <a:buNone/>
            </a:pPr>
            <a:r>
              <a:rPr lang="uk-UA" sz="1200" i="1" dirty="0" smtClean="0"/>
              <a:t>(Положення</a:t>
            </a:r>
            <a:r>
              <a:rPr lang="ru-RU" sz="1200" i="1" dirty="0" smtClean="0"/>
              <a:t> </a:t>
            </a:r>
            <a:r>
              <a:rPr lang="ru-RU" sz="1200" i="1" dirty="0"/>
              <a:t>про </a:t>
            </a:r>
            <a:r>
              <a:rPr lang="uk-UA" sz="1200" i="1" dirty="0" smtClean="0"/>
              <a:t>інвентаризацію активів та зобов'язань,</a:t>
            </a:r>
            <a:r>
              <a:rPr lang="ru-RU" sz="1200" i="1" dirty="0"/>
              <a:t> </a:t>
            </a:r>
            <a:r>
              <a:rPr lang="uk-UA" sz="1200" i="1" dirty="0" smtClean="0"/>
              <a:t>типові форми для відображення бюджетними установами</a:t>
            </a:r>
            <a:r>
              <a:rPr lang="ru-RU" sz="1200" i="1" dirty="0" smtClean="0"/>
              <a:t> </a:t>
            </a:r>
            <a:r>
              <a:rPr lang="uk-UA" sz="1200" i="1" dirty="0" smtClean="0"/>
              <a:t>результатів</a:t>
            </a:r>
            <a:r>
              <a:rPr lang="ru-RU" sz="1200" i="1" dirty="0" smtClean="0"/>
              <a:t> і</a:t>
            </a:r>
            <a:r>
              <a:rPr lang="uk-UA" sz="1200" i="1" dirty="0" smtClean="0"/>
              <a:t>інвентаризації </a:t>
            </a:r>
            <a:r>
              <a:rPr lang="ru-RU" sz="1200" i="1" dirty="0" smtClean="0"/>
              <a:t>( </a:t>
            </a:r>
            <a:r>
              <a:rPr lang="ru-RU" sz="1200" i="1" dirty="0"/>
              <a:t>Наказ МФУ </a:t>
            </a:r>
            <a:r>
              <a:rPr lang="uk-UA" sz="1200" i="1" dirty="0" smtClean="0"/>
              <a:t>від</a:t>
            </a:r>
            <a:r>
              <a:rPr lang="ru-RU" sz="1200" i="1" dirty="0" smtClean="0"/>
              <a:t>  </a:t>
            </a:r>
            <a:r>
              <a:rPr lang="ru-RU" sz="1200" i="1" dirty="0"/>
              <a:t>02.09.2014 № 879, </a:t>
            </a:r>
            <a:r>
              <a:rPr lang="ru-RU" sz="1200" i="1" dirty="0" smtClean="0"/>
              <a:t>Наказ </a:t>
            </a:r>
            <a:r>
              <a:rPr lang="ru-RU" sz="1200" i="1" dirty="0"/>
              <a:t>МФУ від 17.06.2015 р № 572 ), </a:t>
            </a:r>
            <a:r>
              <a:rPr lang="uk-UA" sz="1200" i="1" dirty="0" smtClean="0"/>
              <a:t>розпорядчі</a:t>
            </a:r>
            <a:r>
              <a:rPr lang="ru-RU" sz="1200" i="1" dirty="0" smtClean="0"/>
              <a:t> </a:t>
            </a:r>
            <a:r>
              <a:rPr lang="uk-UA" sz="1200" i="1" dirty="0" smtClean="0"/>
              <a:t>документи</a:t>
            </a:r>
            <a:r>
              <a:rPr lang="ru-RU" sz="1200" i="1" dirty="0" smtClean="0"/>
              <a:t> </a:t>
            </a:r>
            <a:r>
              <a:rPr lang="ru-RU" sz="1200" i="1" dirty="0"/>
              <a:t>установи </a:t>
            </a:r>
            <a:r>
              <a:rPr lang="uk-UA" sz="1200" i="1" dirty="0" smtClean="0"/>
              <a:t> </a:t>
            </a:r>
            <a:endParaRPr lang="uk-UA" sz="12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700" b="1" dirty="0" smtClean="0"/>
              <a:t>5. Забезпечення збереження документів : хто, де і як?  </a:t>
            </a:r>
          </a:p>
          <a:p>
            <a:pPr marL="0" indent="0" algn="just">
              <a:buNone/>
            </a:pPr>
            <a:r>
              <a:rPr lang="ru-RU" sz="1200" i="1" dirty="0"/>
              <a:t>(Закон від 16.07.99 р. № </a:t>
            </a:r>
            <a:r>
              <a:rPr lang="ru-RU" sz="1200" i="1" dirty="0" smtClean="0"/>
              <a:t>996-XIV, </a:t>
            </a:r>
            <a:r>
              <a:rPr lang="ru-RU" sz="1200" i="1" dirty="0"/>
              <a:t>постанова КМУ від 26.01.11 р. № </a:t>
            </a:r>
            <a:r>
              <a:rPr lang="ru-RU" sz="1200" i="1" dirty="0" smtClean="0"/>
              <a:t>59</a:t>
            </a:r>
            <a:r>
              <a:rPr lang="ru-RU" sz="1200" i="1" dirty="0"/>
              <a:t>, наказ МФУ від 24.05.95 р. № 88 </a:t>
            </a:r>
            <a:r>
              <a:rPr lang="ru-RU" sz="1200" i="1" dirty="0" smtClean="0"/>
              <a:t>наказ </a:t>
            </a:r>
            <a:r>
              <a:rPr lang="ru-RU" sz="1200" i="1" dirty="0"/>
              <a:t>Мін’юсту від 18.06.15 р. № 1000/5</a:t>
            </a:r>
            <a:endParaRPr lang="uk-UA" sz="1200" i="1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083252"/>
            <a:ext cx="7849018" cy="710282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Порядок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організації ВК у бухгалтерських службах бюджетних установ</a:t>
            </a:r>
            <a:endParaRPr lang="ru-RU" sz="25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28650" y="2066890"/>
            <a:ext cx="79721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466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618" y="2081401"/>
            <a:ext cx="7864903" cy="3893282"/>
          </a:xfrm>
        </p:spPr>
        <p:txBody>
          <a:bodyPr>
            <a:normAutofit fontScale="92500" lnSpcReduction="20000"/>
          </a:bodyPr>
          <a:lstStyle/>
          <a:p>
            <a:r>
              <a:rPr lang="uk-UA" sz="1800" b="1" dirty="0" smtClean="0"/>
              <a:t>Управління ризиками: </a:t>
            </a:r>
            <a:r>
              <a:rPr lang="uk-UA" sz="1800" dirty="0" smtClean="0"/>
              <a:t>виявлення та по можливості  усунення ризиків та/або їх наслідків у діяльності бухгалтерської служби з </a:t>
            </a:r>
            <a:r>
              <a:rPr lang="uk-UA" sz="1800" b="1" dirty="0" smtClean="0"/>
              <a:t>метою забезпечення достовірності фінансової звітності</a:t>
            </a:r>
          </a:p>
          <a:p>
            <a:r>
              <a:rPr lang="uk-UA" sz="1600" b="1" dirty="0" smtClean="0"/>
              <a:t>Зовнішні ризики</a:t>
            </a:r>
            <a:r>
              <a:rPr lang="uk-UA" sz="1600" dirty="0" smtClean="0"/>
              <a:t>: зміна нормативно-правової бази (стандартів) та/або вимог головного розпорядника бюджетних коштів (у положеннях розпорядчих документів)</a:t>
            </a:r>
          </a:p>
          <a:p>
            <a:r>
              <a:rPr lang="uk-UA" sz="1600" b="1" dirty="0" smtClean="0"/>
              <a:t>Внутрішні ризики</a:t>
            </a:r>
            <a:r>
              <a:rPr lang="uk-UA" sz="1600" dirty="0" smtClean="0"/>
              <a:t>:</a:t>
            </a:r>
          </a:p>
          <a:p>
            <a:r>
              <a:rPr lang="uk-UA" sz="1600" b="1" dirty="0" smtClean="0"/>
              <a:t>операційні</a:t>
            </a:r>
            <a:r>
              <a:rPr lang="uk-UA" sz="1600" dirty="0" smtClean="0"/>
              <a:t>: </a:t>
            </a:r>
            <a:r>
              <a:rPr lang="uk-UA" sz="1600" b="1" dirty="0" smtClean="0"/>
              <a:t>відсутність (недосконалість) </a:t>
            </a:r>
            <a:r>
              <a:rPr lang="uk-UA" sz="1600" dirty="0" smtClean="0"/>
              <a:t>регламентів щодо забезпечення виконання бюджетної програми, процесів, господарських операцій, а також визначення відповідальних за досягнення результатів (робіт, послуг) і як наслідок - </a:t>
            </a:r>
            <a:r>
              <a:rPr lang="uk-UA" sz="1600" b="1" dirty="0" smtClean="0"/>
              <a:t>несвоєчасність і неякісність оформлення документів (зокрема, первинних</a:t>
            </a:r>
            <a:r>
              <a:rPr lang="uk-UA" sz="1600" dirty="0" smtClean="0"/>
              <a:t>), їх передачі  до бухгалтерської служби,  </a:t>
            </a:r>
            <a:r>
              <a:rPr lang="uk-UA" sz="1600" b="1" dirty="0" smtClean="0"/>
              <a:t>формальність  документообігу та здійснення інвентаризації </a:t>
            </a:r>
          </a:p>
          <a:p>
            <a:r>
              <a:rPr lang="uk-UA" sz="1600" b="1" dirty="0" smtClean="0"/>
              <a:t>«кадрові»: </a:t>
            </a:r>
            <a:r>
              <a:rPr lang="uk-UA" sz="1600" dirty="0" smtClean="0"/>
              <a:t>недостатня кваліфікація персоналу, зміна кадрового складу, вакансії тощо;</a:t>
            </a:r>
          </a:p>
          <a:p>
            <a:r>
              <a:rPr lang="uk-UA" sz="1600" b="1" dirty="0" smtClean="0"/>
              <a:t>«інформаційно -технологічні</a:t>
            </a:r>
            <a:r>
              <a:rPr lang="uk-UA" sz="1600" dirty="0" smtClean="0"/>
              <a:t>» -  впровадження нового або зміна діючого програмного забезпечення, технологій  або їх недосконалість (несумісність, недостатність), відсутність захисту інформації;</a:t>
            </a:r>
          </a:p>
          <a:p>
            <a:r>
              <a:rPr lang="uk-UA" sz="1600" b="1" dirty="0"/>
              <a:t>р</a:t>
            </a:r>
            <a:r>
              <a:rPr lang="uk-UA" sz="1600" b="1" dirty="0" smtClean="0"/>
              <a:t>еорганізація</a:t>
            </a:r>
            <a:r>
              <a:rPr lang="uk-UA" sz="1600" dirty="0" smtClean="0"/>
              <a:t> установи та її  ймовірні наслідки (зміна повноважень, інше підпорядкування, скорочення чисельності)</a:t>
            </a:r>
            <a:endParaRPr lang="uk-UA" sz="1600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222761"/>
            <a:ext cx="7951901" cy="774715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Порядок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організації ВК у бухгалтерських службах бюджетних установ</a:t>
            </a:r>
            <a:endParaRPr lang="uk-UA" sz="25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4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2118" y="478219"/>
            <a:ext cx="7886700" cy="1325563"/>
          </a:xfrm>
        </p:spPr>
        <p:txBody>
          <a:bodyPr>
            <a:normAutofit/>
          </a:bodyPr>
          <a:lstStyle/>
          <a:p>
            <a:pPr algn="l" rtl="0"/>
            <a:r>
              <a:rPr lang="uk" sz="750" dirty="0"/>
              <a:t>Цей Проект </a:t>
            </a:r>
            <a:r>
              <a:rPr lang="uk" sz="750" dirty="0" smtClean="0"/>
              <a:t>фінансується</a:t>
            </a:r>
            <a:br>
              <a:rPr lang="uk" sz="750" dirty="0" smtClean="0"/>
            </a:br>
            <a:r>
              <a:rPr lang="uk" sz="750" dirty="0" smtClean="0"/>
              <a:t> </a:t>
            </a:r>
            <a:r>
              <a:rPr lang="uk" sz="750" dirty="0"/>
              <a:t>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118" y="1975363"/>
            <a:ext cx="7886700" cy="4091797"/>
          </a:xfrm>
        </p:spPr>
        <p:txBody>
          <a:bodyPr>
            <a:normAutofit fontScale="62500" lnSpcReduction="20000"/>
          </a:bodyPr>
          <a:lstStyle/>
          <a:p>
            <a:r>
              <a:rPr lang="uk-UA" sz="2000" b="1" dirty="0" smtClean="0"/>
              <a:t>Контрольні заходи: </a:t>
            </a:r>
            <a:r>
              <a:rPr lang="uk-UA" sz="2000" dirty="0" smtClean="0"/>
              <a:t>забезпечуються (плануються, доповнюються) у залежності </a:t>
            </a:r>
            <a:r>
              <a:rPr lang="uk-UA" sz="2000" b="1" dirty="0" smtClean="0"/>
              <a:t>від оцінки визначених ризиків </a:t>
            </a:r>
            <a:r>
              <a:rPr lang="uk-UA" sz="2000" dirty="0" smtClean="0"/>
              <a:t>і встановлюються </a:t>
            </a:r>
            <a:r>
              <a:rPr lang="uk-UA" sz="2000" b="1" dirty="0" smtClean="0"/>
              <a:t>індивідуально!!</a:t>
            </a:r>
            <a:r>
              <a:rPr lang="uk-UA" sz="2000" dirty="0" smtClean="0"/>
              <a:t>  кожною установою; вони </a:t>
            </a:r>
            <a:r>
              <a:rPr lang="uk-UA" sz="2000" dirty="0"/>
              <a:t>можуть </a:t>
            </a:r>
            <a:r>
              <a:rPr lang="uk-UA" sz="2000" dirty="0" smtClean="0"/>
              <a:t>переглядатися, виходячи із фактичного стану внутрішнього середовища на відповідну дату його оцінки, </a:t>
            </a:r>
            <a:r>
              <a:rPr lang="uk-UA" sz="2000" b="1" dirty="0" smtClean="0"/>
              <a:t>зокрема</a:t>
            </a:r>
            <a:r>
              <a:rPr lang="uk-UA" sz="2000" dirty="0" smtClean="0"/>
              <a:t> це може бути:</a:t>
            </a:r>
          </a:p>
          <a:p>
            <a:pPr algn="just"/>
            <a:r>
              <a:rPr lang="uk-UA" sz="1700" dirty="0"/>
              <a:t>1. </a:t>
            </a:r>
            <a:r>
              <a:rPr lang="uk-UA" sz="1900" b="1" dirty="0"/>
              <a:t>Авторизація та </a:t>
            </a:r>
            <a:r>
              <a:rPr lang="uk-UA" sz="1900" b="1" dirty="0" smtClean="0"/>
              <a:t>підтвердження</a:t>
            </a:r>
            <a:r>
              <a:rPr lang="uk-UA" sz="1900" dirty="0" smtClean="0"/>
              <a:t>: підготовка пропозицій до наказу щодо надання </a:t>
            </a:r>
            <a:r>
              <a:rPr lang="uk-UA" sz="1900" dirty="0"/>
              <a:t>санкції (дозволу) на </a:t>
            </a:r>
            <a:r>
              <a:rPr lang="uk-UA" sz="1900" dirty="0" smtClean="0"/>
              <a:t>здійснення господарської </a:t>
            </a:r>
            <a:r>
              <a:rPr lang="uk-UA" sz="1900" dirty="0"/>
              <a:t>операції шляхом візування, погодження та </a:t>
            </a:r>
            <a:r>
              <a:rPr lang="uk-UA" sz="1900" dirty="0" smtClean="0"/>
              <a:t>затвердження;</a:t>
            </a:r>
          </a:p>
          <a:p>
            <a:pPr algn="just"/>
            <a:r>
              <a:rPr lang="uk-UA" sz="1900" b="1" dirty="0"/>
              <a:t>2. Розподіл обов'язків та </a:t>
            </a:r>
            <a:r>
              <a:rPr lang="uk-UA" sz="1900" b="1" dirty="0" smtClean="0"/>
              <a:t>повноважень: </a:t>
            </a:r>
          </a:p>
          <a:p>
            <a:pPr marL="0" indent="0" algn="just">
              <a:buNone/>
            </a:pPr>
            <a:r>
              <a:rPr lang="uk-UA" sz="1900" b="1" dirty="0" smtClean="0"/>
              <a:t>-  </a:t>
            </a:r>
            <a:r>
              <a:rPr lang="uk-UA" sz="1900" dirty="0" smtClean="0"/>
              <a:t>між </a:t>
            </a:r>
            <a:r>
              <a:rPr lang="uk-UA" sz="1900" dirty="0"/>
              <a:t>різними особами чи підрозділами за виконання господарської операції (процесу</a:t>
            </a:r>
            <a:r>
              <a:rPr lang="uk-UA" sz="1900" dirty="0" smtClean="0"/>
              <a:t>); за </a:t>
            </a:r>
            <a:r>
              <a:rPr lang="uk-UA" sz="1900" dirty="0"/>
              <a:t>виконання різних етапів здійснення господарської операції (процесу</a:t>
            </a:r>
            <a:r>
              <a:rPr lang="uk-UA" sz="1900" dirty="0" smtClean="0"/>
              <a:t>); розподіл </a:t>
            </a:r>
            <a:r>
              <a:rPr lang="uk-UA" sz="1900" dirty="0"/>
              <a:t>відповідальності під час ведення облікових реєстрів та складання </a:t>
            </a:r>
            <a:r>
              <a:rPr lang="uk-UA" sz="1900" dirty="0" smtClean="0"/>
              <a:t>звітності;</a:t>
            </a:r>
            <a:endParaRPr lang="uk-UA" sz="1900" dirty="0"/>
          </a:p>
          <a:p>
            <a:pPr algn="just">
              <a:buFontTx/>
              <a:buChar char="-"/>
            </a:pPr>
            <a:r>
              <a:rPr lang="uk-UA" sz="1900" dirty="0" smtClean="0"/>
              <a:t>розподіл </a:t>
            </a:r>
            <a:r>
              <a:rPr lang="uk-UA" sz="1900" b="1" dirty="0" smtClean="0"/>
              <a:t>контрольних повноважень </a:t>
            </a:r>
            <a:r>
              <a:rPr lang="uk-UA" sz="1900" dirty="0" smtClean="0"/>
              <a:t>і відповідальності працівникам бухгалтерської служби, врахування їх у посадових інструкціях, зокрема: </a:t>
            </a:r>
            <a:r>
              <a:rPr lang="uk-UA" sz="1900" dirty="0"/>
              <a:t>визначення обов’язку щодо здійснення аналізу стану погашення дебіторської заборгованості  </a:t>
            </a:r>
            <a:r>
              <a:rPr lang="uk-UA" sz="1900" dirty="0" smtClean="0"/>
              <a:t>і повідомлення головного бухгалтера;</a:t>
            </a:r>
          </a:p>
          <a:p>
            <a:pPr algn="just">
              <a:buFontTx/>
              <a:buChar char="-"/>
            </a:pPr>
            <a:r>
              <a:rPr lang="uk-UA" sz="1900" dirty="0" smtClean="0"/>
              <a:t> </a:t>
            </a:r>
            <a:r>
              <a:rPr lang="uk-UA" sz="1900" dirty="0"/>
              <a:t>встановлення </a:t>
            </a:r>
            <a:r>
              <a:rPr lang="uk-UA" sz="1900" dirty="0" smtClean="0"/>
              <a:t>процедури візування прийнятої до зведення звітності підпорядкованих установ як на предмет бухгалтерських ув’язок, так і на предмет достовірності залишків коштів на відповідних рахунках</a:t>
            </a:r>
          </a:p>
          <a:p>
            <a:pPr marL="0" indent="0" algn="just">
              <a:buNone/>
            </a:pPr>
            <a:r>
              <a:rPr lang="ru-RU" sz="1900" b="1" dirty="0" smtClean="0"/>
              <a:t>        3</a:t>
            </a:r>
            <a:r>
              <a:rPr lang="ru-RU" sz="1900" b="1" dirty="0"/>
              <a:t>. </a:t>
            </a:r>
            <a:r>
              <a:rPr lang="uk-UA" sz="1900" b="1" dirty="0" smtClean="0"/>
              <a:t>Обмеження</a:t>
            </a:r>
            <a:r>
              <a:rPr lang="ru-RU" sz="1900" b="1" dirty="0" smtClean="0"/>
              <a:t> </a:t>
            </a:r>
            <a:r>
              <a:rPr lang="ru-RU" sz="1900" b="1" dirty="0"/>
              <a:t>доступу до </a:t>
            </a:r>
            <a:r>
              <a:rPr lang="ru-RU" sz="1900" b="1" dirty="0" smtClean="0"/>
              <a:t>асигнувань, </a:t>
            </a:r>
            <a:r>
              <a:rPr lang="uk-UA" sz="1900" b="1" dirty="0" smtClean="0"/>
              <a:t>ресурсів та облікових записів</a:t>
            </a:r>
            <a:r>
              <a:rPr lang="ru-RU" sz="1900" b="1" dirty="0" smtClean="0"/>
              <a:t>:</a:t>
            </a:r>
            <a:endParaRPr lang="uk-UA" sz="1900" b="1" dirty="0"/>
          </a:p>
          <a:p>
            <a:pPr algn="just">
              <a:buFontTx/>
              <a:buChar char="-"/>
            </a:pPr>
            <a:r>
              <a:rPr lang="uk-UA" sz="1900" dirty="0" smtClean="0"/>
              <a:t>перевірка</a:t>
            </a:r>
            <a:r>
              <a:rPr lang="ru-RU" sz="1900" dirty="0" smtClean="0"/>
              <a:t> </a:t>
            </a:r>
            <a:r>
              <a:rPr lang="uk-UA" sz="1900" dirty="0" smtClean="0"/>
              <a:t>відповідності документів вимогам нормативно-правових актів</a:t>
            </a:r>
            <a:r>
              <a:rPr lang="ru-RU" sz="1900" dirty="0" smtClean="0"/>
              <a:t>, </a:t>
            </a:r>
            <a:r>
              <a:rPr lang="uk-UA" sz="1900" dirty="0" smtClean="0"/>
              <a:t>що регулюють бюджетні відносини </a:t>
            </a:r>
            <a:r>
              <a:rPr lang="ru-RU" sz="1900" dirty="0" smtClean="0"/>
              <a:t>і </a:t>
            </a:r>
            <a:r>
              <a:rPr lang="uk-UA" sz="1900" dirty="0" smtClean="0"/>
              <a:t>визначають</a:t>
            </a:r>
            <a:r>
              <a:rPr lang="ru-RU" sz="1900" dirty="0" smtClean="0"/>
              <a:t> </a:t>
            </a:r>
            <a:r>
              <a:rPr lang="uk-UA" sz="1900" dirty="0" smtClean="0"/>
              <a:t>вимоги щодо взяття зобов'язань, пріоритетності  їх здійснення, нормативів (лімітів) використання тощо ( у </a:t>
            </a:r>
            <a:r>
              <a:rPr lang="uk-UA" sz="1900" dirty="0" err="1" smtClean="0"/>
              <a:t>т.ч</a:t>
            </a:r>
            <a:r>
              <a:rPr lang="uk-UA" sz="1900" dirty="0" smtClean="0"/>
              <a:t>. у частині </a:t>
            </a:r>
            <a:r>
              <a:rPr lang="uk-UA" sz="1900" dirty="0"/>
              <a:t> </a:t>
            </a:r>
            <a:r>
              <a:rPr lang="uk-UA" sz="1900" dirty="0" smtClean="0"/>
              <a:t>їх обмеження)</a:t>
            </a:r>
          </a:p>
          <a:p>
            <a:pPr marL="0" indent="0" algn="just">
              <a:buNone/>
            </a:pPr>
            <a:r>
              <a:rPr lang="uk-UA" sz="1900" b="1" dirty="0" smtClean="0"/>
              <a:t>       4</a:t>
            </a:r>
            <a:r>
              <a:rPr lang="uk-UA" sz="1900" b="1" dirty="0"/>
              <a:t>. Фактичний контроль : інвентаризація, </a:t>
            </a:r>
            <a:r>
              <a:rPr lang="uk-UA" sz="1900" b="1" dirty="0" smtClean="0"/>
              <a:t> спостереження, експертиза,  обмір тощо</a:t>
            </a:r>
            <a:endParaRPr lang="uk-UA" sz="1900" b="1" dirty="0"/>
          </a:p>
          <a:p>
            <a:pPr marL="0" indent="0" algn="just">
              <a:buNone/>
            </a:pPr>
            <a:r>
              <a:rPr lang="ru-RU" sz="1900" b="1" dirty="0"/>
              <a:t>      </a:t>
            </a:r>
          </a:p>
          <a:p>
            <a:pPr marL="0" indent="0" algn="just">
              <a:buNone/>
            </a:pPr>
            <a:r>
              <a:rPr lang="uk-UA" sz="1900" i="1" dirty="0" smtClean="0"/>
              <a:t>Контрольні</a:t>
            </a:r>
            <a:r>
              <a:rPr lang="ru-RU" sz="1900" i="1" dirty="0" smtClean="0"/>
              <a:t> заходи </a:t>
            </a:r>
            <a:r>
              <a:rPr lang="uk-UA" sz="1900" i="1" dirty="0" smtClean="0"/>
              <a:t>можна систематизувати по різному, зокрема</a:t>
            </a:r>
            <a:r>
              <a:rPr lang="ru-RU" sz="1900" i="1" dirty="0" smtClean="0"/>
              <a:t> як: </a:t>
            </a:r>
            <a:r>
              <a:rPr lang="uk-UA" sz="1900" i="1" dirty="0" smtClean="0"/>
              <a:t>візуальні</a:t>
            </a:r>
            <a:r>
              <a:rPr lang="ru-RU" sz="1900" i="1" dirty="0" smtClean="0"/>
              <a:t>, </a:t>
            </a:r>
            <a:r>
              <a:rPr lang="uk-UA" sz="1900" i="1" dirty="0" smtClean="0"/>
              <a:t>автоматизовані</a:t>
            </a:r>
            <a:r>
              <a:rPr lang="ru-RU" sz="1900" i="1" dirty="0" smtClean="0"/>
              <a:t> і «змішані» </a:t>
            </a:r>
            <a:endParaRPr lang="uk-UA" sz="1900" b="1" i="1" dirty="0" smtClean="0"/>
          </a:p>
          <a:p>
            <a:pPr algn="just"/>
            <a:endParaRPr lang="uk-UA" sz="1900" b="1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198506"/>
            <a:ext cx="7886700" cy="752603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Порядок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організації</a:t>
            </a:r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ВК у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бухгалтерських службах бюджетних установ</a:t>
            </a:r>
            <a:endParaRPr lang="uk-UA" sz="25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80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2118" y="478219"/>
            <a:ext cx="7886700" cy="1325563"/>
          </a:xfrm>
        </p:spPr>
        <p:txBody>
          <a:bodyPr>
            <a:normAutofit/>
          </a:bodyPr>
          <a:lstStyle/>
          <a:p>
            <a:pPr algn="l" rtl="0"/>
            <a:r>
              <a:rPr lang="uk" sz="750" dirty="0"/>
              <a:t>Цей Проект </a:t>
            </a:r>
            <a:r>
              <a:rPr lang="uk" sz="750" dirty="0" smtClean="0"/>
              <a:t>фінансується</a:t>
            </a:r>
            <a:br>
              <a:rPr lang="uk" sz="750" dirty="0" smtClean="0"/>
            </a:br>
            <a:r>
              <a:rPr lang="uk" sz="750" dirty="0" smtClean="0"/>
              <a:t> </a:t>
            </a:r>
            <a:r>
              <a:rPr lang="uk" sz="750" dirty="0"/>
              <a:t>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118" y="1975363"/>
            <a:ext cx="7886700" cy="4091797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prstClr val="black"/>
                </a:solidFill>
              </a:rPr>
              <a:t>Інформація та </a:t>
            </a:r>
            <a:r>
              <a:rPr lang="uk-UA" sz="1400" b="1" dirty="0" smtClean="0">
                <a:solidFill>
                  <a:prstClr val="black"/>
                </a:solidFill>
              </a:rPr>
              <a:t>комунікація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400" dirty="0" smtClean="0"/>
              <a:t>документообіг;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400" dirty="0" smtClean="0"/>
              <a:t>графік складення і подання звітності розпорядниками нижчого рівня, структурними підрозділами  по виконанню бюджетів (кошторисів): зокрема, управлінської, фінансової, бюджетної;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400" dirty="0"/>
              <a:t>п</a:t>
            </a:r>
            <a:r>
              <a:rPr lang="uk-UA" sz="1400" dirty="0" smtClean="0"/>
              <a:t>ередача звітної інформації установі вищого рівня, контролюючим органам тощо;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400" dirty="0"/>
              <a:t>о</a:t>
            </a:r>
            <a:r>
              <a:rPr lang="uk-UA" sz="1400" dirty="0" smtClean="0"/>
              <a:t>знайомлення із результатами контрольних заходів зовнішніх державних органів державного фінансового контролю та внутрішніх аудиторів щодо стану бухгалтерського обліку та звітності;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400" dirty="0" smtClean="0"/>
              <a:t>проведення відео конференцій,  нарад  тощо  (оперативних, поточних- за графіком)  </a:t>
            </a:r>
          </a:p>
          <a:p>
            <a:endParaRPr lang="uk-UA" sz="1400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198506"/>
            <a:ext cx="7886700" cy="752603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Порядок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організації</a:t>
            </a:r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ВК у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бухгалтерських службах бюджетних установ</a:t>
            </a:r>
            <a:endParaRPr lang="uk-UA" sz="25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5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3334" y="1351143"/>
            <a:ext cx="8050579" cy="585743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Ідеологія запровадження внутрішнього контролю у державному секторі 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2099762"/>
            <a:ext cx="8050579" cy="459687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uk-UA" sz="1600" i="1" dirty="0"/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uk-UA" sz="1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3985298"/>
            <a:ext cx="8050579" cy="10240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i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618108" y="2099762"/>
            <a:ext cx="8050579" cy="490615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200" b="1" i="1" dirty="0" smtClean="0"/>
              <a:t>«Якщо</a:t>
            </a:r>
            <a:r>
              <a:rPr lang="ru-RU" sz="1200" b="1" i="1" dirty="0" smtClean="0"/>
              <a:t> </a:t>
            </a:r>
            <a:r>
              <a:rPr lang="ru-RU" sz="1200" b="1" i="1" dirty="0"/>
              <a:t>люди не </a:t>
            </a:r>
            <a:r>
              <a:rPr lang="uk-UA" sz="1200" b="1" i="1" dirty="0" smtClean="0"/>
              <a:t>розуміють суті </a:t>
            </a:r>
            <a:r>
              <a:rPr lang="ru-RU" sz="1200" b="1" i="1" dirty="0" smtClean="0"/>
              <a:t>реформ</a:t>
            </a:r>
            <a:r>
              <a:rPr lang="ru-RU" sz="1200" b="1" i="1" dirty="0"/>
              <a:t>, закон </a:t>
            </a:r>
            <a:r>
              <a:rPr lang="uk-UA" sz="1200" b="1" i="1" dirty="0" smtClean="0"/>
              <a:t>наповнюється</a:t>
            </a:r>
            <a:r>
              <a:rPr lang="ru-RU" sz="1200" b="1" i="1" dirty="0" smtClean="0"/>
              <a:t> </a:t>
            </a:r>
            <a:r>
              <a:rPr lang="uk-UA" sz="1200" b="1" i="1" dirty="0" smtClean="0"/>
              <a:t>зовсім іншим змістом або зовсім не діє».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600" b="1" dirty="0" smtClean="0"/>
              <a:t>Загальна мета діяльності бюджетної установи при запровадженні ПЦМ </a:t>
            </a:r>
            <a:r>
              <a:rPr lang="uk-UA" sz="1600" dirty="0" smtClean="0"/>
              <a:t>– це досягнення конкретних результатів за рахунок коштів бюджету із застосуванням оцінки ефективності використання бюджетних коштів на всіх стадіях бюджетного процесу (п. 42, ч.1  ст. 2 БКУ)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600" b="1" dirty="0" smtClean="0"/>
              <a:t>Принцип ефективності та результативності</a:t>
            </a:r>
            <a:r>
              <a:rPr lang="uk-UA" sz="1600" dirty="0" smtClean="0"/>
              <a:t> – при складанні та виконанні бюджетів усі учасники бюджетного процесу мають прагнути досягнення цілей, запланованих на основі національної системи цінностей і завдань інноваційного розвитку економіки, шляхом забезпечення якісного надання публічних послуг </a:t>
            </a:r>
            <a:r>
              <a:rPr lang="uk-UA" sz="1600" b="1" dirty="0" smtClean="0"/>
              <a:t>при залученні мінімального обсягу бюджетних коштів та досягнення максимального результату</a:t>
            </a:r>
            <a:r>
              <a:rPr lang="uk-UA" sz="1600" dirty="0" smtClean="0"/>
              <a:t> при використанні визначеного бюджетом обсягу коштів(п.6 ч.1 ст.7 БКУ)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600" b="1" dirty="0" smtClean="0"/>
              <a:t>Наявність дієвої системи внутрішнього контролю</a:t>
            </a:r>
            <a:r>
              <a:rPr lang="uk-UA" sz="1600" dirty="0" smtClean="0"/>
              <a:t>, як системи заходів, що здійснюються в організації з метою </a:t>
            </a:r>
            <a:r>
              <a:rPr lang="uk-UA" sz="1600" b="1" dirty="0" smtClean="0"/>
              <a:t>найбільш ефективного виконання посадових обов'язків працівників при здійсненні господарських операцій або операцій з виконання бюджетів</a:t>
            </a:r>
            <a:r>
              <a:rPr lang="uk-UA" sz="1600" dirty="0" smtClean="0"/>
              <a:t>, </a:t>
            </a:r>
            <a:r>
              <a:rPr lang="uk-UA" sz="1600" b="1" dirty="0" smtClean="0"/>
              <a:t>є невід'ємною передумовою досягнення ефективності та результативності використання бюджетних коштів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endParaRPr lang="ru-RU" sz="1800" dirty="0" smtClean="0"/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endParaRPr lang="ru-RU" sz="1800" dirty="0"/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760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280702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280702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538513" y="963200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618200" y="908236"/>
            <a:ext cx="998730" cy="3330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04931"/>
            <a:ext cx="1868805" cy="561975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3E12FD-3C88-4087-BE17-10693E02F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5556"/>
            <a:ext cx="7880168" cy="1718764"/>
          </a:xfrm>
        </p:spPr>
        <p:txBody>
          <a:bodyPr/>
          <a:lstStyle/>
          <a:p>
            <a:pPr algn="ctr"/>
            <a:endParaRPr lang="sr-Latn-RS" sz="3200" b="1" dirty="0"/>
          </a:p>
          <a:p>
            <a:pPr marL="0" indent="0" algn="ctr">
              <a:buNone/>
            </a:pPr>
            <a:r>
              <a:rPr lang="uk-UA" sz="6000" b="1" dirty="0" smtClean="0">
                <a:solidFill>
                  <a:schemeClr val="accent1">
                    <a:lumMod val="50000"/>
                  </a:schemeClr>
                </a:solidFill>
              </a:rPr>
              <a:t>Дякую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</a:rPr>
              <a:t>за </a:t>
            </a:r>
            <a:r>
              <a:rPr lang="uk-UA" sz="6000" b="1" dirty="0" smtClean="0">
                <a:solidFill>
                  <a:schemeClr val="accent1">
                    <a:lumMod val="50000"/>
                  </a:schemeClr>
                </a:solidFill>
              </a:rPr>
              <a:t>увагу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endParaRPr lang="ru-RU" sz="6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sr-Latn-R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1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3334" y="1351143"/>
            <a:ext cx="8050579" cy="585743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Ідеологія запровадження внутрішнього контролю у державному секторі 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2099762"/>
            <a:ext cx="8050579" cy="459687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uk-UA" sz="1600" i="1" dirty="0"/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uk-UA" sz="1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3985298"/>
            <a:ext cx="8050579" cy="10240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i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2145586"/>
            <a:ext cx="8105353" cy="45052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200" b="1" i="1" dirty="0" smtClean="0"/>
              <a:t>«Якщо</a:t>
            </a:r>
            <a:r>
              <a:rPr lang="ru-RU" sz="1200" b="1" i="1" dirty="0" smtClean="0"/>
              <a:t> </a:t>
            </a:r>
            <a:r>
              <a:rPr lang="ru-RU" sz="1200" b="1" i="1" dirty="0"/>
              <a:t>люди не </a:t>
            </a:r>
            <a:r>
              <a:rPr lang="uk-UA" sz="1200" b="1" i="1" dirty="0" smtClean="0"/>
              <a:t>розуміють суті </a:t>
            </a:r>
            <a:r>
              <a:rPr lang="ru-RU" sz="1200" b="1" i="1" dirty="0" smtClean="0"/>
              <a:t>реформ</a:t>
            </a:r>
            <a:r>
              <a:rPr lang="ru-RU" sz="1200" b="1" i="1" dirty="0"/>
              <a:t>, закон </a:t>
            </a:r>
            <a:r>
              <a:rPr lang="uk-UA" sz="1200" b="1" i="1" dirty="0" smtClean="0"/>
              <a:t>наповнюється</a:t>
            </a:r>
            <a:r>
              <a:rPr lang="ru-RU" sz="1200" b="1" i="1" dirty="0" smtClean="0"/>
              <a:t> </a:t>
            </a:r>
            <a:r>
              <a:rPr lang="uk-UA" sz="1200" b="1" i="1" dirty="0" smtClean="0"/>
              <a:t>зовсім іншим змістом або зовсім не діє».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altLang="uk-UA" sz="1600" b="1" kern="0" dirty="0">
                <a:solidFill>
                  <a:srgbClr val="000000"/>
                </a:solidFill>
              </a:rPr>
              <a:t>Зміна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ідеології :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uk-UA" altLang="uk-UA" sz="1600" b="1" kern="0" dirty="0" smtClean="0">
                <a:solidFill>
                  <a:srgbClr val="000000"/>
                </a:solidFill>
              </a:rPr>
              <a:t>внутрішній </a:t>
            </a:r>
            <a:r>
              <a:rPr lang="uk-UA" altLang="uk-UA" sz="1600" b="1" kern="0" dirty="0">
                <a:solidFill>
                  <a:srgbClr val="000000"/>
                </a:solidFill>
              </a:rPr>
              <a:t>контроль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≠ внутрішній аудит;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uk-UA" altLang="uk-UA" sz="1600" b="1" kern="0" dirty="0" smtClean="0">
                <a:solidFill>
                  <a:srgbClr val="000000"/>
                </a:solidFill>
              </a:rPr>
              <a:t> внутрішній </a:t>
            </a:r>
            <a:r>
              <a:rPr lang="uk-UA" altLang="uk-UA" sz="1600" b="1" kern="0" dirty="0">
                <a:solidFill>
                  <a:srgbClr val="000000"/>
                </a:solidFill>
              </a:rPr>
              <a:t>контроль ≠ 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ревізії, аудит</a:t>
            </a:r>
            <a:endParaRPr lang="uk-UA" altLang="uk-UA" sz="1600" b="1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uk-UA" altLang="uk-UA" sz="1600" b="1" kern="0" dirty="0">
                <a:solidFill>
                  <a:srgbClr val="000000"/>
                </a:solidFill>
              </a:rPr>
              <a:t>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внутрішній </a:t>
            </a:r>
            <a:r>
              <a:rPr lang="uk-UA" altLang="uk-UA" sz="1600" b="1" kern="0" dirty="0">
                <a:solidFill>
                  <a:srgbClr val="000000"/>
                </a:solidFill>
              </a:rPr>
              <a:t>контроль ≠ контрольно-ревізійна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робота!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uk-UA" altLang="uk-UA" sz="1600" b="1" kern="0" dirty="0" smtClean="0">
                <a:solidFill>
                  <a:srgbClr val="000000"/>
                </a:solidFill>
              </a:rPr>
              <a:t>внутрішній </a:t>
            </a:r>
            <a:r>
              <a:rPr lang="uk-UA" altLang="uk-UA" sz="1600" b="1" kern="0" dirty="0">
                <a:solidFill>
                  <a:srgbClr val="000000"/>
                </a:solidFill>
              </a:rPr>
              <a:t>контроль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≠  </a:t>
            </a:r>
            <a:r>
              <a:rPr lang="uk-UA" altLang="uk-UA" sz="1600" b="1" kern="0" dirty="0">
                <a:solidFill>
                  <a:srgbClr val="000000"/>
                </a:solidFill>
              </a:rPr>
              <a:t>не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підрозділ!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uk-UA" altLang="uk-UA" sz="1600" b="1" kern="0" dirty="0" smtClean="0">
                <a:solidFill>
                  <a:srgbClr val="000000"/>
                </a:solidFill>
              </a:rPr>
              <a:t>внутрішній </a:t>
            </a:r>
            <a:r>
              <a:rPr lang="uk-UA" altLang="uk-UA" sz="1600" b="1" kern="0" dirty="0">
                <a:solidFill>
                  <a:srgbClr val="000000"/>
                </a:solidFill>
              </a:rPr>
              <a:t>контроль </a:t>
            </a:r>
            <a:r>
              <a:rPr lang="uk-UA" altLang="uk-UA" sz="1600" b="1" kern="0" dirty="0" smtClean="0">
                <a:solidFill>
                  <a:srgbClr val="000000"/>
                </a:solidFill>
              </a:rPr>
              <a:t>– це не окремі контрольні заходи окремих структурних підрозділів  (зокрема, внутрішніх аудиторів, бухгалтерської служби) або посадових осіб стосовно фінансово-бюджетної діяльності установи </a:t>
            </a:r>
          </a:p>
          <a:p>
            <a:pPr marL="0" lvl="0" indent="0" algn="just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uk-UA" altLang="uk-UA" sz="1200" b="1" i="1" kern="0" dirty="0" smtClean="0">
                <a:solidFill>
                  <a:srgbClr val="000000"/>
                </a:solidFill>
              </a:rPr>
              <a:t>Внутрішній </a:t>
            </a:r>
            <a:r>
              <a:rPr lang="uk-UA" altLang="uk-UA" sz="1200" b="1" i="1" kern="0" dirty="0">
                <a:solidFill>
                  <a:srgbClr val="000000"/>
                </a:solidFill>
              </a:rPr>
              <a:t>контроль – це комплекс контрольних заходів</a:t>
            </a:r>
            <a:r>
              <a:rPr lang="uk-UA" altLang="uk-UA" sz="1200" i="1" kern="0" dirty="0">
                <a:solidFill>
                  <a:srgbClr val="000000"/>
                </a:solidFill>
              </a:rPr>
              <a:t>, що </a:t>
            </a:r>
            <a:r>
              <a:rPr lang="uk-UA" altLang="uk-UA" sz="1200" i="1" kern="0" dirty="0" smtClean="0">
                <a:solidFill>
                  <a:srgbClr val="000000"/>
                </a:solidFill>
              </a:rPr>
              <a:t>застосовується </a:t>
            </a:r>
            <a:r>
              <a:rPr lang="uk-UA" altLang="uk-UA" sz="1200" b="1" i="1" kern="0" dirty="0" smtClean="0">
                <a:solidFill>
                  <a:srgbClr val="000000"/>
                </a:solidFill>
              </a:rPr>
              <a:t>керівником </a:t>
            </a:r>
            <a:r>
              <a:rPr lang="uk-UA" altLang="uk-UA" sz="1200" b="1" i="1" kern="0" dirty="0">
                <a:solidFill>
                  <a:srgbClr val="000000"/>
                </a:solidFill>
              </a:rPr>
              <a:t>для забезпечення дотримання законності та ефективності використання</a:t>
            </a:r>
            <a:r>
              <a:rPr lang="uk-UA" altLang="uk-UA" sz="1200" i="1" kern="0" dirty="0">
                <a:solidFill>
                  <a:srgbClr val="000000"/>
                </a:solidFill>
              </a:rPr>
              <a:t> бюджетних коштів, </a:t>
            </a:r>
            <a:r>
              <a:rPr lang="uk-UA" altLang="uk-UA" sz="1200" b="1" i="1" kern="0" dirty="0">
                <a:solidFill>
                  <a:srgbClr val="000000"/>
                </a:solidFill>
              </a:rPr>
              <a:t>досягнення результатів </a:t>
            </a:r>
            <a:r>
              <a:rPr lang="uk-UA" altLang="uk-UA" sz="1200" i="1" kern="0" dirty="0">
                <a:solidFill>
                  <a:srgbClr val="000000"/>
                </a:solidFill>
              </a:rPr>
              <a:t>відповідно до встановленої мети, завдань, </a:t>
            </a:r>
            <a:r>
              <a:rPr lang="uk-UA" altLang="uk-UA" sz="1200" b="1" i="1" kern="0" dirty="0">
                <a:solidFill>
                  <a:srgbClr val="000000"/>
                </a:solidFill>
              </a:rPr>
              <a:t>планів і вимог щодо діяльності розпорядника бюджетних коштів </a:t>
            </a:r>
            <a:r>
              <a:rPr lang="uk-UA" altLang="uk-UA" sz="1200" i="1" kern="0" dirty="0">
                <a:solidFill>
                  <a:srgbClr val="000000"/>
                </a:solidFill>
              </a:rPr>
              <a:t>і підприємств, установ і організацій, що належать до сфери його управління (</a:t>
            </a:r>
            <a:r>
              <a:rPr lang="uk-UA" altLang="uk-UA" sz="1200" b="1" i="1" kern="0" dirty="0">
                <a:solidFill>
                  <a:srgbClr val="000000"/>
                </a:solidFill>
              </a:rPr>
              <a:t>ст.26 БКУ</a:t>
            </a:r>
            <a:r>
              <a:rPr lang="uk-UA" altLang="uk-UA" sz="1200" b="1" i="1" kern="0" dirty="0" smtClean="0">
                <a:solidFill>
                  <a:srgbClr val="000000"/>
                </a:solidFill>
              </a:rPr>
              <a:t>) </a:t>
            </a:r>
          </a:p>
          <a:p>
            <a:pPr marL="0" lvl="0" indent="0" algn="just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uk-UA" altLang="uk-UA" sz="1200" b="1" i="1" kern="0" dirty="0">
                <a:solidFill>
                  <a:schemeClr val="accent1"/>
                </a:solidFill>
              </a:rPr>
              <a:t>Внутрішній контроль</a:t>
            </a:r>
            <a:r>
              <a:rPr lang="uk-UA" altLang="uk-UA" sz="1200" b="1" i="1" kern="0" dirty="0">
                <a:solidFill>
                  <a:srgbClr val="000000"/>
                </a:solidFill>
              </a:rPr>
              <a:t> </a:t>
            </a:r>
            <a:r>
              <a:rPr lang="uk-UA" altLang="uk-UA" sz="1200" i="1" kern="0" dirty="0">
                <a:solidFill>
                  <a:srgbClr val="000000"/>
                </a:solidFill>
              </a:rPr>
              <a:t>- </a:t>
            </a:r>
            <a:r>
              <a:rPr lang="uk-UA" altLang="uk-UA" sz="1200" b="1" i="1" kern="0" dirty="0">
                <a:solidFill>
                  <a:srgbClr val="000000"/>
                </a:solidFill>
              </a:rPr>
              <a:t>всеосяжний процес, який реалізується керівництвом і персоналом організації, призначений для скорочення ризиків</a:t>
            </a:r>
            <a:r>
              <a:rPr lang="uk-UA" altLang="uk-UA" sz="1200" i="1" kern="0" dirty="0">
                <a:solidFill>
                  <a:srgbClr val="000000"/>
                </a:solidFill>
              </a:rPr>
              <a:t>, а також забезпечення належних гарантій того, що в ході реалізації </a:t>
            </a:r>
            <a:r>
              <a:rPr lang="uk-UA" altLang="uk-UA" sz="1200" i="1" kern="0" dirty="0" smtClean="0">
                <a:solidFill>
                  <a:srgbClr val="000000"/>
                </a:solidFill>
              </a:rPr>
              <a:t>завдань </a:t>
            </a:r>
            <a:r>
              <a:rPr lang="uk-UA" altLang="uk-UA" sz="1200" i="1" kern="0" dirty="0">
                <a:solidFill>
                  <a:srgbClr val="000000"/>
                </a:solidFill>
              </a:rPr>
              <a:t>організації будуть досягатися такі спільні </a:t>
            </a:r>
            <a:r>
              <a:rPr lang="uk-UA" altLang="uk-UA" sz="1200" i="1" kern="0" dirty="0" smtClean="0">
                <a:solidFill>
                  <a:srgbClr val="000000"/>
                </a:solidFill>
              </a:rPr>
              <a:t>цілі як: 1)ведення діяльності впорядкованим</a:t>
            </a:r>
            <a:r>
              <a:rPr lang="uk-UA" altLang="uk-UA" sz="1200" i="1" kern="0" dirty="0">
                <a:solidFill>
                  <a:srgbClr val="000000"/>
                </a:solidFill>
              </a:rPr>
              <a:t>, етичним, економічним, ефективним і результативним чином</a:t>
            </a:r>
            <a:r>
              <a:rPr lang="uk-UA" altLang="uk-UA" sz="1200" i="1" kern="0" dirty="0" smtClean="0">
                <a:solidFill>
                  <a:srgbClr val="000000"/>
                </a:solidFill>
              </a:rPr>
              <a:t>; 2) </a:t>
            </a:r>
            <a:r>
              <a:rPr lang="uk-UA" altLang="uk-UA" sz="1200" i="1" kern="0" dirty="0">
                <a:solidFill>
                  <a:srgbClr val="000000"/>
                </a:solidFill>
              </a:rPr>
              <a:t>виконання зобов'язань </a:t>
            </a:r>
            <a:r>
              <a:rPr lang="uk-UA" altLang="uk-UA" sz="1200" i="1" kern="0" dirty="0" smtClean="0">
                <a:solidFill>
                  <a:srgbClr val="000000"/>
                </a:solidFill>
              </a:rPr>
              <a:t>підзвітності; 3) дотримання відповідного законодавства та положень; 4)захист </a:t>
            </a:r>
            <a:r>
              <a:rPr lang="uk-UA" altLang="uk-UA" sz="1200" i="1" kern="0" dirty="0">
                <a:solidFill>
                  <a:srgbClr val="000000"/>
                </a:solidFill>
              </a:rPr>
              <a:t>ресурсів від </a:t>
            </a:r>
            <a:r>
              <a:rPr lang="uk-UA" altLang="uk-UA" sz="1200" i="1" kern="0" dirty="0" smtClean="0">
                <a:solidFill>
                  <a:srgbClr val="000000"/>
                </a:solidFill>
              </a:rPr>
              <a:t>втрат, </a:t>
            </a:r>
            <a:r>
              <a:rPr lang="uk-UA" altLang="uk-UA" sz="1200" i="1" kern="0" dirty="0">
                <a:solidFill>
                  <a:srgbClr val="000000"/>
                </a:solidFill>
              </a:rPr>
              <a:t>нецільового використання та </a:t>
            </a:r>
            <a:r>
              <a:rPr lang="uk-UA" altLang="uk-UA" sz="1200" i="1" kern="0" dirty="0" smtClean="0">
                <a:solidFill>
                  <a:srgbClr val="000000"/>
                </a:solidFill>
              </a:rPr>
              <a:t>пошкодження (</a:t>
            </a:r>
            <a:r>
              <a:rPr lang="uk-UA" altLang="uk-UA" sz="1200" b="1" i="1" kern="0" dirty="0" smtClean="0">
                <a:solidFill>
                  <a:schemeClr val="accent1"/>
                </a:solidFill>
              </a:rPr>
              <a:t>Керівництва до стандартів внутрішнього контролю в державному сектор</a:t>
            </a:r>
            <a:r>
              <a:rPr lang="ru-RU" altLang="uk-UA" sz="1200" b="1" i="1" kern="0" dirty="0" smtClean="0">
                <a:solidFill>
                  <a:schemeClr val="accent1"/>
                </a:solidFill>
              </a:rPr>
              <a:t>і (</a:t>
            </a:r>
            <a:r>
              <a:rPr lang="en-US" altLang="uk-UA" sz="1200" b="1" i="1" kern="0" dirty="0" smtClean="0">
                <a:solidFill>
                  <a:schemeClr val="accent1"/>
                </a:solidFill>
              </a:rPr>
              <a:t>INDOSAI </a:t>
            </a:r>
            <a:r>
              <a:rPr lang="uk-UA" altLang="uk-UA" sz="1200" b="1" i="1" kern="0" dirty="0">
                <a:solidFill>
                  <a:schemeClr val="accent1"/>
                </a:solidFill>
              </a:rPr>
              <a:t>:</a:t>
            </a:r>
            <a:r>
              <a:rPr lang="uk-UA" altLang="uk-UA" sz="1200" b="1" i="1" kern="0" dirty="0" smtClean="0">
                <a:solidFill>
                  <a:schemeClr val="accent1"/>
                </a:solidFill>
              </a:rPr>
              <a:t>розділ 1 (визначення</a:t>
            </a:r>
            <a:r>
              <a:rPr lang="en-US" altLang="uk-UA" sz="1200" b="1" i="1" kern="0" dirty="0" smtClean="0">
                <a:solidFill>
                  <a:schemeClr val="accent1"/>
                </a:solidFill>
              </a:rPr>
              <a:t>))</a:t>
            </a:r>
            <a:endParaRPr lang="uk-UA" altLang="uk-UA" sz="1200" b="1" i="1" kern="0" dirty="0" smtClean="0">
              <a:solidFill>
                <a:schemeClr val="accent1"/>
              </a:solidFill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uk-UA" altLang="uk-UA" sz="1600" i="1" kern="0" dirty="0">
                <a:solidFill>
                  <a:schemeClr val="tx2"/>
                </a:solidFill>
              </a:rPr>
              <a:t> </a:t>
            </a:r>
            <a:r>
              <a:rPr lang="uk-UA" altLang="uk-UA" sz="1600" i="1" kern="0" dirty="0" smtClean="0">
                <a:solidFill>
                  <a:schemeClr val="tx2"/>
                </a:solidFill>
              </a:rPr>
              <a:t>      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uk-UA" altLang="uk-UA" sz="1600" i="1" kern="0" dirty="0">
              <a:solidFill>
                <a:srgbClr val="000000"/>
              </a:solidFill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uk-UA" altLang="uk-UA" sz="2400" b="1" kern="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endParaRPr lang="ru-RU" sz="1800" dirty="0" smtClean="0"/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endParaRPr lang="ru-RU" sz="1800" dirty="0"/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29093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3334" y="1252582"/>
            <a:ext cx="8050579" cy="585743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uk-UA" sz="2500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Нормативно-правові акти України щодо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забезпечення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ВК</a:t>
            </a:r>
            <a:endParaRPr lang="uk-UA" sz="25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2099762"/>
            <a:ext cx="8050579" cy="159759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uk-UA" sz="1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3985298"/>
            <a:ext cx="8050579" cy="10240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i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23111F7-C548-4DC1-8384-9D8775F6F2A1}"/>
              </a:ext>
            </a:extLst>
          </p:cNvPr>
          <p:cNvSpPr txBox="1">
            <a:spLocks/>
          </p:cNvSpPr>
          <p:nvPr/>
        </p:nvSpPr>
        <p:spPr>
          <a:xfrm>
            <a:off x="563334" y="2353418"/>
            <a:ext cx="8050579" cy="428778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ru-RU" sz="1800" b="1" dirty="0" smtClean="0"/>
              <a:t> БКУ </a:t>
            </a:r>
            <a:r>
              <a:rPr lang="uk-UA" sz="1800" b="1" dirty="0" smtClean="0"/>
              <a:t>у редакції </a:t>
            </a:r>
            <a:r>
              <a:rPr lang="ru-RU" sz="1800" b="1" dirty="0" smtClean="0"/>
              <a:t>Закону </a:t>
            </a:r>
            <a:r>
              <a:rPr lang="uk-UA" sz="1800" b="1" dirty="0" smtClean="0"/>
              <a:t>від</a:t>
            </a:r>
            <a:r>
              <a:rPr lang="ru-RU" sz="1800" b="1" dirty="0" smtClean="0"/>
              <a:t> </a:t>
            </a:r>
            <a:r>
              <a:rPr lang="ru-RU" sz="1800" b="1" dirty="0"/>
              <a:t>06.12.2018 № </a:t>
            </a:r>
            <a:r>
              <a:rPr lang="ru-RU" sz="1800" b="1" dirty="0" smtClean="0"/>
              <a:t>2646-VIII, ст. </a:t>
            </a:r>
            <a:r>
              <a:rPr lang="ru-RU" sz="1800" b="1" dirty="0" smtClean="0"/>
              <a:t>26: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400" b="1" dirty="0" smtClean="0"/>
              <a:t>Основні </a:t>
            </a:r>
            <a:r>
              <a:rPr lang="uk-UA" sz="1400" b="1" dirty="0" smtClean="0"/>
              <a:t>засади здійснення ВК і ВА та порядок утворення підрозділів </a:t>
            </a:r>
            <a:r>
              <a:rPr lang="uk-UA" sz="1400" dirty="0" smtClean="0"/>
              <a:t>внутрішнього аудиту визначається  Кабміном України. </a:t>
            </a:r>
            <a:r>
              <a:rPr lang="uk-UA" sz="1400" b="1" dirty="0" smtClean="0"/>
              <a:t>Організаційно-методологічні засади здійснення</a:t>
            </a:r>
            <a:r>
              <a:rPr lang="uk-UA" sz="1400" dirty="0" smtClean="0"/>
              <a:t> ВК і ВА визначаються Міністерством фінансів України, яке забезпечує </a:t>
            </a:r>
            <a:r>
              <a:rPr lang="uk-UA" sz="1400" b="1" dirty="0" smtClean="0"/>
              <a:t>формування</a:t>
            </a:r>
            <a:r>
              <a:rPr lang="uk-UA" sz="1400" dirty="0" smtClean="0"/>
              <a:t> та </a:t>
            </a:r>
            <a:r>
              <a:rPr lang="uk-UA" sz="1400" b="1" dirty="0" smtClean="0">
                <a:solidFill>
                  <a:srgbClr val="00B0F0"/>
                </a:solidFill>
              </a:rPr>
              <a:t>реалізацію державної політики</a:t>
            </a:r>
            <a:r>
              <a:rPr lang="uk-UA" sz="1400" b="1" dirty="0" smtClean="0"/>
              <a:t> </a:t>
            </a:r>
            <a:r>
              <a:rPr lang="uk-UA" sz="1400" dirty="0" smtClean="0"/>
              <a:t>у сфері державного внутрішнього фінансового контролю</a:t>
            </a:r>
            <a:r>
              <a:rPr lang="uk-UA" sz="1400" b="1" dirty="0" smtClean="0"/>
              <a:t>, у тому числі здійснює </a:t>
            </a:r>
            <a:r>
              <a:rPr lang="uk-UA" sz="1400" b="1" dirty="0" smtClean="0">
                <a:solidFill>
                  <a:schemeClr val="accent5"/>
                </a:solidFill>
              </a:rPr>
              <a:t>оцінку функціонування систем </a:t>
            </a:r>
            <a:r>
              <a:rPr lang="uk-UA" sz="1400" b="1" dirty="0" smtClean="0"/>
              <a:t>внутрішнього контролю і внутрішнього аудиту</a:t>
            </a:r>
            <a:r>
              <a:rPr lang="ru-RU" sz="1400" dirty="0" smtClean="0"/>
              <a:t>.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600" b="1" dirty="0" smtClean="0"/>
              <a:t>Постанова </a:t>
            </a:r>
            <a:r>
              <a:rPr lang="uk-UA" sz="1600" b="1" dirty="0"/>
              <a:t>Кабміну від 12.12.2018 р. № 1062 </a:t>
            </a:r>
            <a:r>
              <a:rPr lang="uk-UA" sz="1600" dirty="0"/>
              <a:t>»Про затвердження Основних засад здійснення внутрішнього контролю розпорядниками бюджетних коштів та внесення змін до постанови Кабінету Міністрів України від 28 вересня 2011 р. № 1001»; </a:t>
            </a:r>
            <a:r>
              <a:rPr lang="uk-UA" sz="1600" b="1" dirty="0"/>
              <a:t>Наказ МФУ від 14.09.2012  № </a:t>
            </a:r>
            <a:r>
              <a:rPr lang="uk-UA" sz="1600" b="1" dirty="0" smtClean="0"/>
              <a:t>995 »</a:t>
            </a:r>
            <a:r>
              <a:rPr lang="ru-RU" sz="1600" dirty="0" smtClean="0"/>
              <a:t>Про </a:t>
            </a:r>
            <a:r>
              <a:rPr lang="uk-UA" sz="1600" dirty="0"/>
              <a:t>затвердження</a:t>
            </a:r>
            <a:r>
              <a:rPr lang="ru-RU" sz="1600" dirty="0"/>
              <a:t> </a:t>
            </a:r>
            <a:r>
              <a:rPr lang="uk-UA" sz="1600" dirty="0"/>
              <a:t>Методичних рекомендацій з організації внутрішнього контролю розпорядниками бюджетних коштів у своїх закладах та у підвідомчих бюджетних </a:t>
            </a:r>
            <a:r>
              <a:rPr lang="uk-UA" sz="1600" dirty="0" smtClean="0"/>
              <a:t>установах»</a:t>
            </a:r>
            <a:endParaRPr lang="uk-UA" sz="1600" dirty="0"/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sz="1800" dirty="0" smtClean="0"/>
              <a:t> </a:t>
            </a:r>
            <a:r>
              <a:rPr lang="uk-UA" sz="1600" b="1" dirty="0" smtClean="0"/>
              <a:t>Наказ </a:t>
            </a:r>
            <a:r>
              <a:rPr lang="uk-UA" sz="1600" b="1" dirty="0"/>
              <a:t>Мінфіну від 04.10.2011 р.» № 1247 « Стандарти внутрішнього аудиту</a:t>
            </a:r>
            <a:r>
              <a:rPr lang="uk-UA" sz="1600" b="1" dirty="0" smtClean="0"/>
              <a:t>» : </a:t>
            </a:r>
            <a:r>
              <a:rPr lang="uk-UA" sz="1600" dirty="0" smtClean="0"/>
              <a:t>аудит </a:t>
            </a:r>
            <a:r>
              <a:rPr lang="uk-UA" sz="1600" b="1" dirty="0" smtClean="0">
                <a:solidFill>
                  <a:schemeClr val="accent1"/>
                </a:solidFill>
              </a:rPr>
              <a:t>ефективності</a:t>
            </a:r>
            <a:r>
              <a:rPr lang="uk-UA" sz="1600" dirty="0" smtClean="0"/>
              <a:t>, фінансовий аудит, аудит відповідності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62945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2792" y="989136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218518"/>
            <a:ext cx="7789727" cy="712721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Нормативно-правові</a:t>
            </a:r>
            <a:r>
              <a:rPr lang="uk-UA" sz="20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акти України щодо </a:t>
            </a:r>
            <a:r>
              <a:rPr lang="uk-UA" sz="20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забезпечення </a:t>
            </a:r>
            <a:r>
              <a:rPr lang="uk-UA" sz="20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lang="uk-UA" sz="20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В</a:t>
            </a:r>
            <a:r>
              <a:rPr lang="ru-RU" sz="20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К</a:t>
            </a:r>
            <a:endParaRPr lang="ru-RU" sz="20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3334" y="1979955"/>
            <a:ext cx="794548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solidFill>
                  <a:srgbClr val="333333"/>
                </a:solidFill>
              </a:rPr>
              <a:t>Ч.5 Ст.22  БКУ: </a:t>
            </a:r>
            <a:r>
              <a:rPr lang="ru-RU" sz="1600" b="1" dirty="0" smtClean="0">
                <a:solidFill>
                  <a:srgbClr val="333333"/>
                </a:solidFill>
              </a:rPr>
              <a:t> </a:t>
            </a:r>
            <a:r>
              <a:rPr lang="uk-UA" sz="1600" b="1" dirty="0" smtClean="0">
                <a:solidFill>
                  <a:srgbClr val="333333"/>
                </a:solidFill>
              </a:rPr>
              <a:t>Головний</a:t>
            </a:r>
            <a:r>
              <a:rPr lang="ru-RU" sz="1600" b="1" dirty="0" smtClean="0">
                <a:solidFill>
                  <a:srgbClr val="333333"/>
                </a:solidFill>
              </a:rPr>
              <a:t> </a:t>
            </a:r>
            <a:r>
              <a:rPr lang="uk-UA" sz="1600" b="1" dirty="0" smtClean="0">
                <a:solidFill>
                  <a:srgbClr val="333333"/>
                </a:solidFill>
              </a:rPr>
              <a:t>розпорядник бюджетних коштів</a:t>
            </a:r>
            <a:r>
              <a:rPr lang="ru-RU" sz="1600" b="1" dirty="0" smtClean="0">
                <a:solidFill>
                  <a:srgbClr val="333333"/>
                </a:solidFill>
              </a:rPr>
              <a:t>: 9</a:t>
            </a:r>
            <a:r>
              <a:rPr lang="ru-RU" sz="1600" b="1" dirty="0">
                <a:solidFill>
                  <a:srgbClr val="333333"/>
                </a:solidFill>
              </a:rPr>
              <a:t>) </a:t>
            </a:r>
            <a:r>
              <a:rPr lang="uk-UA" sz="1600" dirty="0" smtClean="0">
                <a:solidFill>
                  <a:srgbClr val="333333"/>
                </a:solidFill>
              </a:rPr>
              <a:t>здійснює</a:t>
            </a:r>
            <a:r>
              <a:rPr lang="ru-RU" sz="1600" dirty="0" smtClean="0">
                <a:solidFill>
                  <a:srgbClr val="333333"/>
                </a:solidFill>
              </a:rPr>
              <a:t> </a:t>
            </a:r>
            <a:r>
              <a:rPr lang="uk-UA" sz="1600" b="1" dirty="0" smtClean="0">
                <a:solidFill>
                  <a:srgbClr val="333333"/>
                </a:solidFill>
              </a:rPr>
              <a:t>внутрішній контроль</a:t>
            </a:r>
            <a:r>
              <a:rPr lang="uk-UA" sz="1600" dirty="0" smtClean="0">
                <a:solidFill>
                  <a:srgbClr val="333333"/>
                </a:solidFill>
              </a:rPr>
              <a:t> за повнотою надходжень, взяттям</a:t>
            </a:r>
            <a:r>
              <a:rPr lang="ru-RU" sz="1600" dirty="0" smtClean="0">
                <a:solidFill>
                  <a:srgbClr val="333333"/>
                </a:solidFill>
              </a:rPr>
              <a:t> </a:t>
            </a:r>
            <a:r>
              <a:rPr lang="uk-UA" sz="1600" dirty="0" smtClean="0">
                <a:solidFill>
                  <a:srgbClr val="333333"/>
                </a:solidFill>
              </a:rPr>
              <a:t>бюджетних зобов’язань розпорядниками бюджетних коштів нижчого рівня та одержувачами бюджетних коштів і витрачанням ними бюджетних коштів</a:t>
            </a:r>
          </a:p>
          <a:p>
            <a:endParaRPr lang="uk-UA" sz="1600" b="1" dirty="0" smtClean="0">
              <a:solidFill>
                <a:srgbClr val="333333"/>
              </a:solidFill>
            </a:endParaRPr>
          </a:p>
          <a:p>
            <a:r>
              <a:rPr lang="uk-UA" sz="1600" b="1" dirty="0" smtClean="0">
                <a:solidFill>
                  <a:srgbClr val="333333"/>
                </a:solidFill>
              </a:rPr>
              <a:t>Основні </a:t>
            </a:r>
            <a:r>
              <a:rPr lang="uk-UA" sz="1600" b="1" dirty="0" smtClean="0">
                <a:solidFill>
                  <a:srgbClr val="333333"/>
                </a:solidFill>
              </a:rPr>
              <a:t>засади здійснення внутрішнього контролю розпорядниками бюджетних коштів</a:t>
            </a:r>
            <a:r>
              <a:rPr lang="ru-RU" sz="1600" b="1" dirty="0" smtClean="0">
                <a:solidFill>
                  <a:srgbClr val="333333"/>
                </a:solidFill>
              </a:rPr>
              <a:t> </a:t>
            </a:r>
            <a:r>
              <a:rPr lang="ru-RU" sz="1600" dirty="0" smtClean="0">
                <a:solidFill>
                  <a:srgbClr val="333333"/>
                </a:solidFill>
              </a:rPr>
              <a:t>(Постанова Кабміну </a:t>
            </a:r>
            <a:r>
              <a:rPr lang="uk-UA" sz="1600" dirty="0" smtClean="0">
                <a:solidFill>
                  <a:srgbClr val="333333"/>
                </a:solidFill>
              </a:rPr>
              <a:t>від</a:t>
            </a:r>
            <a:r>
              <a:rPr lang="ru-RU" sz="1600" dirty="0" smtClean="0">
                <a:solidFill>
                  <a:srgbClr val="333333"/>
                </a:solidFill>
              </a:rPr>
              <a:t> 12.12.2018 р. № 1062):</a:t>
            </a:r>
          </a:p>
          <a:p>
            <a:r>
              <a:rPr lang="uk-UA" sz="1600" b="1" dirty="0" smtClean="0">
                <a:solidFill>
                  <a:srgbClr val="333333"/>
                </a:solidFill>
              </a:rPr>
              <a:t>визначають</a:t>
            </a:r>
            <a:r>
              <a:rPr lang="ru-RU" sz="1600" b="1" dirty="0" smtClean="0">
                <a:solidFill>
                  <a:srgbClr val="333333"/>
                </a:solidFill>
              </a:rPr>
              <a:t> </a:t>
            </a:r>
            <a:r>
              <a:rPr lang="uk-UA" sz="1600" b="1" dirty="0" smtClean="0">
                <a:solidFill>
                  <a:srgbClr val="333333"/>
                </a:solidFill>
              </a:rPr>
              <a:t>принципи та елементи внутрішнього контролю</a:t>
            </a:r>
            <a:r>
              <a:rPr lang="uk-UA" sz="1600" dirty="0" smtClean="0">
                <a:solidFill>
                  <a:srgbClr val="333333"/>
                </a:solidFill>
              </a:rPr>
              <a:t>, питання організації і здійснення внутрішнього контролю розпорядниками бюджетних коштів у своїх закладах та підвідомчих бюджетних установах. </a:t>
            </a:r>
          </a:p>
          <a:p>
            <a:r>
              <a:rPr lang="uk-UA" sz="1600" b="1" dirty="0">
                <a:solidFill>
                  <a:srgbClr val="333333"/>
                </a:solidFill>
              </a:rPr>
              <a:t>Основою внутрішнього контролю </a:t>
            </a:r>
            <a:r>
              <a:rPr lang="uk-UA" sz="1600" b="1" dirty="0" smtClean="0">
                <a:solidFill>
                  <a:srgbClr val="333333"/>
                </a:solidFill>
              </a:rPr>
              <a:t> </a:t>
            </a:r>
            <a:r>
              <a:rPr lang="uk-UA" sz="1600" b="1" dirty="0">
                <a:solidFill>
                  <a:srgbClr val="333333"/>
                </a:solidFill>
              </a:rPr>
              <a:t>є</a:t>
            </a:r>
            <a:r>
              <a:rPr lang="uk-UA" sz="1600" dirty="0">
                <a:solidFill>
                  <a:srgbClr val="333333"/>
                </a:solidFill>
              </a:rPr>
              <a:t> </a:t>
            </a:r>
            <a:r>
              <a:rPr lang="uk-UA" sz="1600" b="1" dirty="0">
                <a:solidFill>
                  <a:srgbClr val="333333"/>
                </a:solidFill>
              </a:rPr>
              <a:t>відповідальність</a:t>
            </a:r>
            <a:r>
              <a:rPr lang="uk-UA" sz="1600" dirty="0">
                <a:solidFill>
                  <a:srgbClr val="333333"/>
                </a:solidFill>
              </a:rPr>
              <a:t> та </a:t>
            </a:r>
            <a:r>
              <a:rPr lang="uk-UA" sz="1600" b="1" dirty="0">
                <a:solidFill>
                  <a:srgbClr val="333333"/>
                </a:solidFill>
              </a:rPr>
              <a:t>підзвітність</a:t>
            </a:r>
            <a:r>
              <a:rPr lang="uk-UA" sz="1600" dirty="0">
                <a:solidFill>
                  <a:srgbClr val="333333"/>
                </a:solidFill>
              </a:rPr>
              <a:t> </a:t>
            </a:r>
            <a:r>
              <a:rPr lang="uk-UA" sz="1600" b="1" dirty="0" smtClean="0">
                <a:solidFill>
                  <a:srgbClr val="333333"/>
                </a:solidFill>
              </a:rPr>
              <a:t>керівника </a:t>
            </a:r>
            <a:r>
              <a:rPr lang="uk-UA" sz="1600" dirty="0" smtClean="0">
                <a:solidFill>
                  <a:srgbClr val="333333"/>
                </a:solidFill>
              </a:rPr>
              <a:t>за </a:t>
            </a:r>
            <a:r>
              <a:rPr lang="uk-UA" sz="1600" dirty="0">
                <a:solidFill>
                  <a:srgbClr val="333333"/>
                </a:solidFill>
              </a:rPr>
              <a:t>управління та розвиток закладу/установи в </a:t>
            </a:r>
            <a:r>
              <a:rPr lang="uk-UA" sz="1600" dirty="0" smtClean="0">
                <a:solidFill>
                  <a:srgbClr val="333333"/>
                </a:solidFill>
              </a:rPr>
              <a:t>цілому, </a:t>
            </a:r>
            <a:r>
              <a:rPr lang="uk-UA" sz="1600" dirty="0">
                <a:solidFill>
                  <a:srgbClr val="333333"/>
                </a:solidFill>
              </a:rPr>
              <a:t>до основних завдань якого </a:t>
            </a:r>
            <a:r>
              <a:rPr lang="uk-UA" sz="1600" dirty="0" smtClean="0">
                <a:solidFill>
                  <a:srgbClr val="333333"/>
                </a:solidFill>
              </a:rPr>
              <a:t>належить: планування </a:t>
            </a:r>
            <a:r>
              <a:rPr lang="uk-UA" sz="1600" dirty="0">
                <a:solidFill>
                  <a:srgbClr val="333333"/>
                </a:solidFill>
              </a:rPr>
              <a:t>та організація </a:t>
            </a:r>
            <a:r>
              <a:rPr lang="uk-UA" sz="1600" dirty="0" smtClean="0">
                <a:solidFill>
                  <a:srgbClr val="333333"/>
                </a:solidFill>
              </a:rPr>
              <a:t>діяльності; формування </a:t>
            </a:r>
            <a:r>
              <a:rPr lang="uk-UA" sz="1600" dirty="0">
                <a:solidFill>
                  <a:srgbClr val="333333"/>
                </a:solidFill>
              </a:rPr>
              <a:t>адекватної структури внутрішнього </a:t>
            </a:r>
            <a:r>
              <a:rPr lang="uk-UA" sz="1600" dirty="0" smtClean="0">
                <a:solidFill>
                  <a:srgbClr val="333333"/>
                </a:solidFill>
              </a:rPr>
              <a:t>контролю; нагляд </a:t>
            </a:r>
            <a:r>
              <a:rPr lang="uk-UA" sz="1600" dirty="0">
                <a:solidFill>
                  <a:srgbClr val="333333"/>
                </a:solidFill>
              </a:rPr>
              <a:t>за здійсненням внутрішнього контролю та управління ризиками з урахуванням принципів законності, економічності, ефективності, результативності та прозорості.</a:t>
            </a:r>
          </a:p>
          <a:p>
            <a:r>
              <a:rPr lang="ru-RU" sz="1600" dirty="0">
                <a:solidFill>
                  <a:srgbClr val="333333"/>
                </a:solidFill>
              </a:rPr>
              <a:t> 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6040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9079" y="306638"/>
            <a:ext cx="7868074" cy="1456065"/>
          </a:xfrm>
        </p:spPr>
        <p:txBody>
          <a:bodyPr>
            <a:normAutofit/>
          </a:bodyPr>
          <a:lstStyle/>
          <a:p>
            <a:pPr algn="l" rtl="0"/>
            <a:r>
              <a:rPr lang="uk" sz="750" dirty="0"/>
              <a:t>Цей Проект фінансується </a:t>
            </a:r>
            <a:r>
              <a:rPr lang="uk" sz="750" dirty="0" smtClean="0"/>
              <a:t/>
            </a:r>
            <a:br>
              <a:rPr lang="uk" sz="750" dirty="0" smtClean="0"/>
            </a:br>
            <a:r>
              <a:rPr lang="uk" sz="750" dirty="0" smtClean="0"/>
              <a:t>Європейським </a:t>
            </a:r>
            <a:r>
              <a:rPr lang="uk" sz="750" dirty="0"/>
              <a:t>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1" y="1907459"/>
            <a:ext cx="7962444" cy="4812937"/>
          </a:xfrm>
        </p:spPr>
        <p:txBody>
          <a:bodyPr>
            <a:noAutofit/>
          </a:bodyPr>
          <a:lstStyle/>
          <a:p>
            <a:r>
              <a:rPr lang="uk-UA" sz="1050" b="1" dirty="0" smtClean="0"/>
              <a:t>Принципи</a:t>
            </a:r>
            <a:r>
              <a:rPr lang="ru-RU" sz="1050" b="1" dirty="0" smtClean="0"/>
              <a:t> ВК:</a:t>
            </a:r>
          </a:p>
          <a:p>
            <a:r>
              <a:rPr lang="uk-UA" sz="1050" b="1" dirty="0"/>
              <a:t>б</a:t>
            </a:r>
            <a:r>
              <a:rPr lang="uk-UA" sz="1050" b="1" dirty="0" smtClean="0"/>
              <a:t>езперервності (</a:t>
            </a:r>
            <a:r>
              <a:rPr lang="uk-UA" sz="1050" b="1" i="1" dirty="0" smtClean="0"/>
              <a:t>сталості</a:t>
            </a:r>
            <a:r>
              <a:rPr lang="uk-UA" sz="1050" b="1" dirty="0" smtClean="0"/>
              <a:t>) </a:t>
            </a:r>
            <a:r>
              <a:rPr lang="uk-UA" sz="1050" b="1" dirty="0"/>
              <a:t>- </a:t>
            </a:r>
            <a:r>
              <a:rPr lang="uk-UA" sz="1050" dirty="0"/>
              <a:t>політики, правила та заходи, спрямовані на досягнення визначеної мети (місії), стратегічних та інших цілей, завдань, планів і вимог щодо діяльності установи, мінімізацію впливу ризиків, застосовуються постійно для своєчасного реагування на зміни, які стосуються діяльності установи</a:t>
            </a:r>
            <a:r>
              <a:rPr lang="uk-UA" sz="1050" b="1" dirty="0" smtClean="0"/>
              <a:t>; </a:t>
            </a:r>
            <a:r>
              <a:rPr lang="ru-RU" sz="1050" b="1" dirty="0" smtClean="0"/>
              <a:t> </a:t>
            </a:r>
            <a:r>
              <a:rPr lang="uk-UA" sz="1050" b="1" dirty="0" smtClean="0"/>
              <a:t>Тобто</a:t>
            </a:r>
            <a:r>
              <a:rPr lang="ru-RU" sz="1050" b="1" dirty="0" smtClean="0"/>
              <a:t>, система ВК </a:t>
            </a:r>
            <a:r>
              <a:rPr lang="ru-RU" sz="1050" b="1" dirty="0"/>
              <a:t>повинна </a:t>
            </a:r>
            <a:r>
              <a:rPr lang="uk-UA" sz="1050" b="1" dirty="0" smtClean="0"/>
              <a:t>постійно ефективно функціонувати(оновлюватися)</a:t>
            </a:r>
            <a:r>
              <a:rPr lang="ru-RU" sz="1050" b="1" dirty="0" smtClean="0"/>
              <a:t>;</a:t>
            </a:r>
            <a:endParaRPr lang="uk-UA" sz="1050" b="1" dirty="0" smtClean="0"/>
          </a:p>
          <a:p>
            <a:r>
              <a:rPr lang="uk-UA" sz="1050" b="1" dirty="0" smtClean="0"/>
              <a:t>об’єктивності </a:t>
            </a:r>
            <a:r>
              <a:rPr lang="uk-UA" sz="1050" b="1" dirty="0"/>
              <a:t>- </a:t>
            </a:r>
            <a:r>
              <a:rPr lang="uk-UA" sz="1050" dirty="0"/>
              <a:t>прийняття </a:t>
            </a:r>
            <a:r>
              <a:rPr lang="uk-UA" sz="1050" b="1" dirty="0"/>
              <a:t>управлінських рішень </a:t>
            </a:r>
            <a:r>
              <a:rPr lang="uk-UA" sz="1050" dirty="0" smtClean="0"/>
              <a:t>на </a:t>
            </a:r>
            <a:r>
              <a:rPr lang="uk-UA" sz="1050" dirty="0"/>
              <a:t>підставі повної та достовірної інформації, що ґрунтується на документальних та фактичних </a:t>
            </a:r>
            <a:r>
              <a:rPr lang="uk-UA" sz="1050" dirty="0" smtClean="0"/>
              <a:t>даних </a:t>
            </a:r>
            <a:r>
              <a:rPr lang="uk-UA" sz="1050" i="1" dirty="0" smtClean="0"/>
              <a:t>(за наслідками </a:t>
            </a:r>
            <a:r>
              <a:rPr lang="uk-UA" sz="1050" i="1" dirty="0"/>
              <a:t>контрольних </a:t>
            </a:r>
            <a:r>
              <a:rPr lang="uk-UA" sz="1050" i="1" dirty="0" smtClean="0"/>
              <a:t>заході</a:t>
            </a:r>
            <a:r>
              <a:rPr lang="uk-UA" sz="1050" dirty="0" smtClean="0"/>
              <a:t>в)  </a:t>
            </a:r>
            <a:r>
              <a:rPr lang="uk-UA" sz="1050" dirty="0"/>
              <a:t>і виключає вплив суб’єктивних </a:t>
            </a:r>
            <a:r>
              <a:rPr lang="uk-UA" sz="1050" dirty="0" smtClean="0"/>
              <a:t>факторів</a:t>
            </a:r>
            <a:r>
              <a:rPr lang="uk-UA" sz="1050" b="1" dirty="0" smtClean="0"/>
              <a:t>;</a:t>
            </a:r>
          </a:p>
          <a:p>
            <a:r>
              <a:rPr lang="uk-UA" sz="1050" b="1" dirty="0" smtClean="0"/>
              <a:t>делегування </a:t>
            </a:r>
            <a:r>
              <a:rPr lang="uk-UA" sz="1050" b="1" dirty="0"/>
              <a:t>повноважень - розподіл повноважень </a:t>
            </a:r>
            <a:r>
              <a:rPr lang="uk-UA" sz="1050" dirty="0"/>
              <a:t>та чітке визначення </a:t>
            </a:r>
            <a:r>
              <a:rPr lang="uk-UA" sz="1050" dirty="0" smtClean="0"/>
              <a:t>обов’язків </a:t>
            </a:r>
            <a:r>
              <a:rPr lang="uk-UA" sz="1050" i="1" dirty="0" smtClean="0"/>
              <a:t>(</a:t>
            </a:r>
            <a:r>
              <a:rPr lang="uk-UA" sz="1050" b="1" i="1" dirty="0" smtClean="0"/>
              <a:t>у </a:t>
            </a:r>
            <a:r>
              <a:rPr lang="uk-UA" sz="1050" b="1" i="1" dirty="0" err="1" smtClean="0"/>
              <a:t>т.ч</a:t>
            </a:r>
            <a:r>
              <a:rPr lang="uk-UA" sz="1050" b="1" i="1" dirty="0" smtClean="0"/>
              <a:t>. відповідальності) </a:t>
            </a:r>
            <a:r>
              <a:rPr lang="uk-UA" sz="1050" dirty="0"/>
              <a:t>керівництва та працівників </a:t>
            </a:r>
            <a:r>
              <a:rPr lang="uk-UA" sz="1050" dirty="0" smtClean="0"/>
              <a:t>установи </a:t>
            </a:r>
            <a:r>
              <a:rPr lang="uk-UA" sz="1050" b="1" dirty="0" smtClean="0"/>
              <a:t>відповідно до законодавства</a:t>
            </a:r>
            <a:r>
              <a:rPr lang="uk-UA" sz="1050" dirty="0" smtClean="0"/>
              <a:t>, </a:t>
            </a:r>
            <a:r>
              <a:rPr lang="uk-UA" sz="1050" dirty="0"/>
              <a:t>надання їм відповідних прав та ресурсів, необхідних для виконання посадових обов’язків</a:t>
            </a:r>
            <a:r>
              <a:rPr lang="uk-UA" sz="1050" b="1" dirty="0" smtClean="0"/>
              <a:t>.    </a:t>
            </a:r>
          </a:p>
          <a:p>
            <a:r>
              <a:rPr lang="uk-UA" sz="1050" b="1" dirty="0" smtClean="0"/>
              <a:t>відповідальності </a:t>
            </a:r>
            <a:r>
              <a:rPr lang="uk-UA" sz="1050" b="1" dirty="0"/>
              <a:t>- </a:t>
            </a:r>
            <a:r>
              <a:rPr lang="uk-UA" sz="1050" dirty="0"/>
              <a:t>керівництво та працівники установи несуть відповідальність за свої рішення, дії та виконання завдань у рамках посадових обов’язків; </a:t>
            </a:r>
            <a:r>
              <a:rPr lang="uk-UA" sz="1050" b="1" dirty="0"/>
              <a:t>Тобто,  кожен суб'єкт ВК відповідає за належне </a:t>
            </a:r>
            <a:r>
              <a:rPr lang="uk-UA" sz="1050" b="1" dirty="0" smtClean="0"/>
              <a:t>виконання відповідного контрольного заходу </a:t>
            </a:r>
            <a:r>
              <a:rPr lang="uk-UA" sz="1050" b="1" dirty="0"/>
              <a:t>і несе матеріальну, адміністративну та дисциплінарну </a:t>
            </a:r>
            <a:r>
              <a:rPr lang="uk-UA" sz="1050" b="1" dirty="0" smtClean="0"/>
              <a:t>відповідальність, у разі його невиконання таким чином, як це визначено розпорядчим документом</a:t>
            </a:r>
            <a:r>
              <a:rPr lang="uk-UA" sz="1050" dirty="0" smtClean="0"/>
              <a:t>. </a:t>
            </a:r>
            <a:r>
              <a:rPr lang="uk-UA" sz="1050" dirty="0"/>
              <a:t>Реалізація зазначеного принципу передбачає, що </a:t>
            </a:r>
            <a:r>
              <a:rPr lang="uk-UA" sz="1050" b="1" dirty="0"/>
              <a:t>відповідальність повинна бути встановлена за виконання </a:t>
            </a:r>
            <a:r>
              <a:rPr lang="uk-UA" sz="1050" b="1" dirty="0" smtClean="0"/>
              <a:t>кожного контрольного заходу у межах </a:t>
            </a:r>
            <a:r>
              <a:rPr lang="uk-UA" sz="1050" dirty="0" smtClean="0"/>
              <a:t>процесу</a:t>
            </a:r>
            <a:r>
              <a:rPr lang="uk-UA" sz="1050" dirty="0"/>
              <a:t> </a:t>
            </a:r>
            <a:r>
              <a:rPr lang="uk-UA" sz="1050" dirty="0" smtClean="0"/>
              <a:t>(операції</a:t>
            </a:r>
            <a:r>
              <a:rPr lang="uk-UA" sz="1050" dirty="0"/>
              <a:t>) і закріплена за конкретним </a:t>
            </a:r>
            <a:r>
              <a:rPr lang="uk-UA" sz="1050" dirty="0" smtClean="0"/>
              <a:t>суб'єктом (</a:t>
            </a:r>
            <a:r>
              <a:rPr lang="uk-UA" sz="1050" i="1" dirty="0" smtClean="0"/>
              <a:t>у посадових інструкціях, договорах тощо</a:t>
            </a:r>
            <a:r>
              <a:rPr lang="uk-UA" sz="1050" dirty="0" smtClean="0"/>
              <a:t>). </a:t>
            </a:r>
            <a:r>
              <a:rPr lang="uk-UA" sz="1050" dirty="0"/>
              <a:t>В іншому випадку дієве здійснення суб'єктом контролю неможливо</a:t>
            </a:r>
            <a:r>
              <a:rPr lang="uk-UA" sz="1050" dirty="0" smtClean="0"/>
              <a:t>;</a:t>
            </a:r>
          </a:p>
          <a:p>
            <a:r>
              <a:rPr lang="uk-UA" sz="1050" b="1" dirty="0"/>
              <a:t>п</a:t>
            </a:r>
            <a:r>
              <a:rPr lang="uk-UA" sz="1050" b="1" dirty="0" smtClean="0"/>
              <a:t>ревентивності </a:t>
            </a:r>
            <a:r>
              <a:rPr lang="uk-UA" sz="1050" b="1" i="1" dirty="0" smtClean="0"/>
              <a:t>(запобігання настання ризику </a:t>
            </a:r>
            <a:r>
              <a:rPr lang="uk-UA" sz="1050" b="1" dirty="0" smtClean="0"/>
              <a:t>) </a:t>
            </a:r>
            <a:r>
              <a:rPr lang="uk-UA" sz="1050" b="1" dirty="0"/>
              <a:t>- </a:t>
            </a:r>
            <a:r>
              <a:rPr lang="uk-UA" sz="1050" dirty="0"/>
              <a:t>своєчасне здійснення заходів контролю для запобігання виникненню відхилень від установлених </a:t>
            </a:r>
            <a:r>
              <a:rPr lang="uk-UA" sz="1050" dirty="0" smtClean="0"/>
              <a:t>норм</a:t>
            </a:r>
            <a:r>
              <a:rPr lang="uk-UA" sz="1050" b="1" dirty="0"/>
              <a:t>.</a:t>
            </a:r>
            <a:r>
              <a:rPr lang="ru-RU" sz="1050" b="1" dirty="0" smtClean="0"/>
              <a:t>  </a:t>
            </a:r>
            <a:r>
              <a:rPr lang="uk-UA" sz="1050" b="1" dirty="0" smtClean="0"/>
              <a:t>Тобто</a:t>
            </a:r>
            <a:r>
              <a:rPr lang="ru-RU" sz="1050" b="1" dirty="0" smtClean="0"/>
              <a:t>,  </a:t>
            </a:r>
            <a:r>
              <a:rPr lang="uk-UA" sz="1050" b="1" dirty="0" smtClean="0"/>
              <a:t>інформація</a:t>
            </a:r>
            <a:r>
              <a:rPr lang="ru-RU" sz="1050" b="1" dirty="0" smtClean="0"/>
              <a:t>  про </a:t>
            </a:r>
            <a:r>
              <a:rPr lang="uk-UA" sz="1050" b="1" dirty="0" smtClean="0"/>
              <a:t>відхилення від норм повинна представлятися у максимально короткі терміни для  недопущення</a:t>
            </a:r>
            <a:r>
              <a:rPr lang="ru-RU" sz="1050" b="1" dirty="0" smtClean="0"/>
              <a:t> </a:t>
            </a:r>
            <a:r>
              <a:rPr lang="uk-UA" sz="1050" b="1" dirty="0" smtClean="0"/>
              <a:t>або</a:t>
            </a:r>
            <a:r>
              <a:rPr lang="ru-RU" sz="1050" b="1" dirty="0" smtClean="0"/>
              <a:t> </a:t>
            </a:r>
            <a:r>
              <a:rPr lang="uk-UA" sz="1050" b="1" dirty="0" smtClean="0"/>
              <a:t>запобігання</a:t>
            </a:r>
            <a:r>
              <a:rPr lang="ru-RU" sz="1050" b="1" dirty="0" smtClean="0"/>
              <a:t> </a:t>
            </a:r>
            <a:r>
              <a:rPr lang="uk-UA" sz="1050" b="1" dirty="0" smtClean="0"/>
              <a:t>виникненню</a:t>
            </a:r>
            <a:r>
              <a:rPr lang="ru-RU" sz="1050" b="1" dirty="0" smtClean="0"/>
              <a:t> </a:t>
            </a:r>
            <a:r>
              <a:rPr lang="uk-UA" sz="1050" b="1" dirty="0" smtClean="0"/>
              <a:t>несприятливого (кризового, аварійного</a:t>
            </a:r>
            <a:r>
              <a:rPr lang="ru-RU" sz="1050" b="1" dirty="0" smtClean="0"/>
              <a:t>) стану </a:t>
            </a:r>
            <a:r>
              <a:rPr lang="uk-UA" sz="1050" b="1" dirty="0" smtClean="0"/>
              <a:t>керованого</a:t>
            </a:r>
            <a:r>
              <a:rPr lang="ru-RU" sz="1050" b="1" dirty="0" smtClean="0"/>
              <a:t> </a:t>
            </a:r>
            <a:r>
              <a:rPr lang="uk-UA" sz="1050" b="1" dirty="0" smtClean="0"/>
              <a:t>об'єкта</a:t>
            </a:r>
          </a:p>
          <a:p>
            <a:r>
              <a:rPr lang="uk-UA" sz="1050" b="1" dirty="0" smtClean="0"/>
              <a:t>розмежування внутрішнього контролю та внутрішнього аудиту - внутрішній аудит здійснюється для оцінки функціонування системи внутрішнього контролю в установі</a:t>
            </a:r>
            <a:r>
              <a:rPr lang="uk-UA" sz="1050" dirty="0" smtClean="0"/>
              <a:t>, надання рекомендацій щодо її поліпшення без безпосереднього здійснення заходів з організації внутрішнього контролю, управління ризиками і прийняття управлінських рішень про управління фінансовими та іншими ресурсами;</a:t>
            </a:r>
          </a:p>
          <a:p>
            <a:r>
              <a:rPr lang="uk-UA" sz="1050" b="1" dirty="0" smtClean="0"/>
              <a:t>відкритості </a:t>
            </a:r>
            <a:r>
              <a:rPr lang="uk-UA" sz="1050" b="1" dirty="0"/>
              <a:t>- запровадження механізмів зворотного зв’язку та забезпечення необхідного ступеня прозорості під час проведення оцінки системи внутрішнього контролю.</a:t>
            </a:r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48070" y="1159158"/>
            <a:ext cx="7922778" cy="687397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Нормативно-правові акти України щодо </a:t>
            </a:r>
            <a:r>
              <a:rPr lang="uk-UA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забезпечення </a:t>
            </a:r>
            <a:r>
              <a:rPr lang="uk-UA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lang="ru-RU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ВК</a:t>
            </a:r>
            <a:endParaRPr lang="ru-RU" sz="23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9079" y="1907458"/>
            <a:ext cx="82918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</a:rPr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43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245323"/>
            <a:ext cx="8027798" cy="743275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Нормативно-правові акти України щодо </a:t>
            </a:r>
            <a:r>
              <a:rPr lang="uk-UA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забезпечення </a:t>
            </a:r>
            <a:r>
              <a:rPr lang="uk-UA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lang="ru-RU" sz="23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ВК</a:t>
            </a:r>
            <a:endParaRPr lang="ru-RU" sz="23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28650" y="2316800"/>
            <a:ext cx="788016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333333"/>
                </a:solidFill>
              </a:rPr>
              <a:t>Система </a:t>
            </a:r>
            <a:r>
              <a:rPr lang="uk-UA" b="1" dirty="0">
                <a:solidFill>
                  <a:srgbClr val="333333"/>
                </a:solidFill>
              </a:rPr>
              <a:t>внутрішнього контролю в установі складається</a:t>
            </a:r>
            <a:r>
              <a:rPr lang="uk-UA" dirty="0">
                <a:solidFill>
                  <a:srgbClr val="333333"/>
                </a:solidFill>
              </a:rPr>
              <a:t> з таких елементів:</a:t>
            </a:r>
          </a:p>
          <a:p>
            <a:endParaRPr lang="uk-UA" b="1" dirty="0" smtClean="0">
              <a:solidFill>
                <a:srgbClr val="333333"/>
              </a:solidFill>
            </a:endParaRPr>
          </a:p>
          <a:p>
            <a:r>
              <a:rPr lang="uk-UA" b="1" dirty="0" smtClean="0">
                <a:solidFill>
                  <a:srgbClr val="333333"/>
                </a:solidFill>
              </a:rPr>
              <a:t>1)внутрішнє </a:t>
            </a:r>
            <a:r>
              <a:rPr lang="uk-UA" b="1" dirty="0">
                <a:solidFill>
                  <a:srgbClr val="333333"/>
                </a:solidFill>
              </a:rPr>
              <a:t>середовище </a:t>
            </a:r>
            <a:r>
              <a:rPr lang="uk-UA" b="1" dirty="0" smtClean="0">
                <a:solidFill>
                  <a:srgbClr val="333333"/>
                </a:solidFill>
              </a:rPr>
              <a:t>;</a:t>
            </a:r>
          </a:p>
          <a:p>
            <a:r>
              <a:rPr lang="uk-UA" b="1" dirty="0" smtClean="0">
                <a:solidFill>
                  <a:srgbClr val="333333"/>
                </a:solidFill>
              </a:rPr>
              <a:t>2) управління </a:t>
            </a:r>
            <a:r>
              <a:rPr lang="uk-UA" b="1" dirty="0">
                <a:solidFill>
                  <a:srgbClr val="333333"/>
                </a:solidFill>
              </a:rPr>
              <a:t>ризиками </a:t>
            </a:r>
            <a:r>
              <a:rPr lang="uk-UA" b="1" dirty="0" smtClean="0">
                <a:solidFill>
                  <a:srgbClr val="333333"/>
                </a:solidFill>
              </a:rPr>
              <a:t>;</a:t>
            </a:r>
          </a:p>
          <a:p>
            <a:r>
              <a:rPr lang="uk-UA" b="1" dirty="0" smtClean="0">
                <a:solidFill>
                  <a:srgbClr val="333333"/>
                </a:solidFill>
              </a:rPr>
              <a:t>3) заходи контролю;</a:t>
            </a:r>
            <a:endParaRPr lang="uk-UA" b="1" dirty="0">
              <a:solidFill>
                <a:srgbClr val="333333"/>
              </a:solidFill>
            </a:endParaRPr>
          </a:p>
          <a:p>
            <a:r>
              <a:rPr lang="uk-UA" b="1" dirty="0" smtClean="0">
                <a:solidFill>
                  <a:srgbClr val="333333"/>
                </a:solidFill>
              </a:rPr>
              <a:t>4) інформація </a:t>
            </a:r>
            <a:r>
              <a:rPr lang="uk-UA" b="1" dirty="0">
                <a:solidFill>
                  <a:srgbClr val="333333"/>
                </a:solidFill>
              </a:rPr>
              <a:t>та комунікація (інформаційний та комунікаційний обмін</a:t>
            </a:r>
            <a:r>
              <a:rPr lang="uk-UA" b="1" dirty="0" smtClean="0">
                <a:solidFill>
                  <a:srgbClr val="333333"/>
                </a:solidFill>
              </a:rPr>
              <a:t>);</a:t>
            </a:r>
            <a:endParaRPr lang="uk-UA" b="1" dirty="0">
              <a:solidFill>
                <a:srgbClr val="333333"/>
              </a:solidFill>
            </a:endParaRPr>
          </a:p>
          <a:p>
            <a:r>
              <a:rPr lang="uk-UA" b="1" dirty="0" smtClean="0">
                <a:solidFill>
                  <a:srgbClr val="333333"/>
                </a:solidFill>
              </a:rPr>
              <a:t>5) моніторинг</a:t>
            </a:r>
            <a:r>
              <a:rPr lang="uk-UA" dirty="0" smtClean="0">
                <a:solidFill>
                  <a:srgbClr val="333333"/>
                </a:solidFill>
              </a:rPr>
              <a:t> </a:t>
            </a:r>
            <a:endParaRPr lang="uk-UA" dirty="0">
              <a:solidFill>
                <a:srgbClr val="333333"/>
              </a:solidFill>
            </a:endParaRPr>
          </a:p>
          <a:p>
            <a:endParaRPr lang="ru-RU" dirty="0" smtClean="0">
              <a:solidFill>
                <a:srgbClr val="333333"/>
              </a:solidFill>
            </a:endParaRPr>
          </a:p>
          <a:p>
            <a:r>
              <a:rPr lang="uk-UA" sz="1600" b="1" i="1" dirty="0" smtClean="0">
                <a:solidFill>
                  <a:srgbClr val="333333"/>
                </a:solidFill>
              </a:rPr>
              <a:t>Елементи внутрішнього контролю </a:t>
            </a:r>
            <a:r>
              <a:rPr lang="uk-UA" sz="1600" i="1" dirty="0" smtClean="0">
                <a:solidFill>
                  <a:srgbClr val="333333"/>
                </a:solidFill>
              </a:rPr>
              <a:t>взаємопов’язані, </a:t>
            </a:r>
            <a:r>
              <a:rPr lang="uk-UA" sz="1600" b="1" i="1" dirty="0" smtClean="0">
                <a:solidFill>
                  <a:srgbClr val="333333"/>
                </a:solidFill>
              </a:rPr>
              <a:t>стосуються всієї діяльності та фінансових і нефінансових процесів в установ</a:t>
            </a:r>
            <a:r>
              <a:rPr lang="ru-RU" sz="1600" b="1" dirty="0" smtClean="0">
                <a:solidFill>
                  <a:srgbClr val="333333"/>
                </a:solidFill>
              </a:rPr>
              <a:t>і </a:t>
            </a:r>
            <a:r>
              <a:rPr lang="ru-RU" sz="1600" dirty="0" smtClean="0">
                <a:solidFill>
                  <a:srgbClr val="333333"/>
                </a:solidFill>
              </a:rPr>
              <a:t>(</a:t>
            </a:r>
            <a:r>
              <a:rPr lang="ru-RU" sz="1600" i="1" dirty="0" smtClean="0">
                <a:solidFill>
                  <a:srgbClr val="333333"/>
                </a:solidFill>
              </a:rPr>
              <a:t>ост.абз.п.5 Порядку ВК Постанови 1062</a:t>
            </a:r>
            <a:r>
              <a:rPr lang="ru-RU" sz="1600" i="1" dirty="0" smtClean="0">
                <a:solidFill>
                  <a:srgbClr val="333333"/>
                </a:solidFill>
              </a:rPr>
              <a:t>)</a:t>
            </a:r>
            <a:endParaRPr lang="uk-UA" sz="1600" i="1" dirty="0" smtClean="0">
              <a:solidFill>
                <a:srgbClr val="333333"/>
              </a:solidFill>
            </a:endParaRPr>
          </a:p>
          <a:p>
            <a:r>
              <a:rPr lang="uk-UA" sz="1600" b="1" i="1" dirty="0" smtClean="0">
                <a:solidFill>
                  <a:srgbClr val="333333"/>
                </a:solidFill>
              </a:rPr>
              <a:t>Механізм реалізації ВК</a:t>
            </a:r>
            <a:r>
              <a:rPr lang="uk-UA" sz="1600" i="1" dirty="0" smtClean="0">
                <a:solidFill>
                  <a:srgbClr val="333333"/>
                </a:solidFill>
              </a:rPr>
              <a:t> – це здійснення ланцюга процесів, направлених на досягнення мети діяльності установи.</a:t>
            </a:r>
          </a:p>
          <a:p>
            <a:r>
              <a:rPr lang="uk-UA" sz="1600" b="1" i="1" dirty="0" smtClean="0">
                <a:solidFill>
                  <a:srgbClr val="333333"/>
                </a:solidFill>
              </a:rPr>
              <a:t>Процес реалізується  через низку операцій</a:t>
            </a:r>
            <a:r>
              <a:rPr lang="uk-UA" sz="1600" i="1" dirty="0" smtClean="0">
                <a:solidFill>
                  <a:srgbClr val="333333"/>
                </a:solidFill>
              </a:rPr>
              <a:t>, які мають вхід і вихід відповідних ресурсів (</a:t>
            </a:r>
            <a:r>
              <a:rPr lang="uk-UA" sz="1600" i="1" dirty="0" smtClean="0"/>
              <a:t>матеріально-технічних, енергетичних, людських, інформаційних тощо.</a:t>
            </a:r>
            <a:endParaRPr lang="uk-UA" sz="1600" i="1" dirty="0"/>
          </a:p>
        </p:txBody>
      </p:sp>
    </p:spTree>
    <p:extLst>
      <p:ext uri="{BB962C8B-B14F-4D97-AF65-F5344CB8AC3E}">
        <p14:creationId xmlns:p14="http://schemas.microsoft.com/office/powerpoint/2010/main" val="1056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218582"/>
            <a:ext cx="7981455" cy="788299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Елементи</a:t>
            </a:r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ВК</a:t>
            </a:r>
            <a:endParaRPr lang="ru-RU" sz="25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28650" y="1918104"/>
            <a:ext cx="78801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Внутрішнє середовище </a:t>
            </a:r>
            <a:r>
              <a:rPr lang="uk-UA" sz="1400" b="1" dirty="0"/>
              <a:t>- процеси, операції, регламенти, структури та розподіл повноважень щодо їх виконання, правила та принципи управління людськими ресурсами, спрямовані на забезпечення виконання установою завдань і функцій та досягнення встановлених мети (місії), стратегічних та інших цілей, планів і вимог щодо діяльності установи;</a:t>
            </a:r>
            <a:endParaRPr lang="uk-UA" sz="1400" b="1" dirty="0" smtClean="0"/>
          </a:p>
          <a:p>
            <a:r>
              <a:rPr lang="uk-UA" sz="1200" i="1" dirty="0"/>
              <a:t>К</a:t>
            </a:r>
            <a:r>
              <a:rPr lang="uk-UA" sz="1200" i="1" dirty="0" smtClean="0"/>
              <a:t>ожна</a:t>
            </a:r>
            <a:r>
              <a:rPr lang="ru-RU" sz="1200" i="1" dirty="0" smtClean="0"/>
              <a:t> </a:t>
            </a:r>
            <a:r>
              <a:rPr lang="uk-UA" sz="1200" i="1" dirty="0" smtClean="0"/>
              <a:t>організація має власні сфери діяльності</a:t>
            </a:r>
            <a:r>
              <a:rPr lang="ru-RU" sz="1200" i="1" dirty="0" smtClean="0"/>
              <a:t> і  як </a:t>
            </a:r>
            <a:r>
              <a:rPr lang="uk-UA" sz="1200" i="1" dirty="0" smtClean="0"/>
              <a:t>наслідок</a:t>
            </a:r>
            <a:r>
              <a:rPr lang="ru-RU" sz="1200" i="1" dirty="0" smtClean="0"/>
              <a:t> </a:t>
            </a:r>
            <a:r>
              <a:rPr lang="uk-UA" sz="1200" i="1" dirty="0" smtClean="0"/>
              <a:t>різні</a:t>
            </a:r>
            <a:r>
              <a:rPr lang="ru-RU" sz="1200" i="1" dirty="0" smtClean="0"/>
              <a:t> </a:t>
            </a:r>
            <a:r>
              <a:rPr lang="uk-UA" sz="1200" i="1" dirty="0" smtClean="0"/>
              <a:t>положення (законодавчі і розпорядчі документи) про функції, завдання та основні засади діяльності установи, організаційна структура,  розподіл повноважень та відповідальності(делегування); облікову політику, кадрову політику і практику </a:t>
            </a:r>
            <a:r>
              <a:rPr lang="uk-UA" sz="1200" i="1" dirty="0"/>
              <a:t>тощо; </a:t>
            </a:r>
            <a:r>
              <a:rPr lang="uk-UA" sz="1200" i="1" dirty="0" smtClean="0"/>
              <a:t>процеси</a:t>
            </a:r>
            <a:r>
              <a:rPr lang="uk-UA" sz="1200" i="1" dirty="0"/>
              <a:t>, операції, які потрібно ідентифікувати </a:t>
            </a:r>
            <a:r>
              <a:rPr lang="uk-UA" sz="1200" i="1" dirty="0" smtClean="0"/>
              <a:t>та описати</a:t>
            </a:r>
            <a:r>
              <a:rPr lang="uk-UA" sz="1200" i="1" dirty="0"/>
              <a:t>, </a:t>
            </a:r>
            <a:r>
              <a:rPr lang="uk-UA" sz="1200" i="1" dirty="0" smtClean="0"/>
              <a:t>із закріпленням повноважень і  </a:t>
            </a:r>
            <a:r>
              <a:rPr lang="uk-UA" sz="1200" i="1" dirty="0"/>
              <a:t>визначенням </a:t>
            </a:r>
            <a:r>
              <a:rPr lang="uk-UA" sz="1200" i="1" dirty="0" smtClean="0"/>
              <a:t>відповідальності. </a:t>
            </a:r>
          </a:p>
          <a:p>
            <a:pPr lvl="0"/>
            <a:r>
              <a:rPr lang="uk-UA" sz="1200" b="1" dirty="0">
                <a:solidFill>
                  <a:prstClr val="black"/>
                </a:solidFill>
              </a:rPr>
              <a:t>Етапи створення та оцінка внутрішнього середовища: </a:t>
            </a:r>
            <a:r>
              <a:rPr lang="uk-UA" sz="1200" dirty="0">
                <a:solidFill>
                  <a:prstClr val="black"/>
                </a:solidFill>
              </a:rPr>
              <a:t>інвентаризація процесів (завдань, функцій, процесів, </a:t>
            </a:r>
            <a:r>
              <a:rPr lang="uk-UA" sz="1200" dirty="0" smtClean="0">
                <a:solidFill>
                  <a:prstClr val="black"/>
                </a:solidFill>
              </a:rPr>
              <a:t>операцій),  </a:t>
            </a:r>
            <a:r>
              <a:rPr lang="uk-UA" sz="1200" dirty="0">
                <a:solidFill>
                  <a:prstClr val="black"/>
                </a:solidFill>
              </a:rPr>
              <a:t>їх формалізація у  регламентах,  описах відповідно </a:t>
            </a:r>
            <a:r>
              <a:rPr lang="uk-UA" sz="1200" b="1" dirty="0">
                <a:solidFill>
                  <a:prstClr val="black"/>
                </a:solidFill>
              </a:rPr>
              <a:t>до </a:t>
            </a:r>
            <a:r>
              <a:rPr lang="uk-UA" sz="1200" b="1" dirty="0" smtClean="0">
                <a:solidFill>
                  <a:prstClr val="black"/>
                </a:solidFill>
              </a:rPr>
              <a:t>нормативно-правових актів і встановленого </a:t>
            </a:r>
            <a:r>
              <a:rPr lang="uk-UA" sz="1200" b="1" dirty="0">
                <a:solidFill>
                  <a:prstClr val="black"/>
                </a:solidFill>
              </a:rPr>
              <a:t>Порядку </a:t>
            </a:r>
            <a:r>
              <a:rPr lang="uk-UA" sz="1200" b="1" dirty="0" smtClean="0">
                <a:solidFill>
                  <a:prstClr val="black"/>
                </a:solidFill>
              </a:rPr>
              <a:t>з організації </a:t>
            </a:r>
            <a:r>
              <a:rPr lang="uk-UA" sz="1200" b="1" dirty="0">
                <a:solidFill>
                  <a:prstClr val="black"/>
                </a:solidFill>
              </a:rPr>
              <a:t>ВК</a:t>
            </a:r>
            <a:r>
              <a:rPr lang="uk-UA" sz="1200" dirty="0">
                <a:solidFill>
                  <a:prstClr val="black"/>
                </a:solidFill>
              </a:rPr>
              <a:t>, затвердженого наказом</a:t>
            </a:r>
            <a:r>
              <a:rPr lang="uk-UA" sz="1200" dirty="0" smtClean="0">
                <a:solidFill>
                  <a:prstClr val="black"/>
                </a:solidFill>
              </a:rPr>
              <a:t>; </a:t>
            </a:r>
            <a:r>
              <a:rPr lang="uk-UA" sz="1200" dirty="0">
                <a:solidFill>
                  <a:prstClr val="black"/>
                </a:solidFill>
              </a:rPr>
              <a:t>оцінка  системи з ВК стосовно  її </a:t>
            </a:r>
            <a:r>
              <a:rPr lang="uk-UA" sz="1200" dirty="0" smtClean="0">
                <a:solidFill>
                  <a:prstClr val="black"/>
                </a:solidFill>
              </a:rPr>
              <a:t>відповідності  </a:t>
            </a:r>
            <a:r>
              <a:rPr lang="uk-UA" sz="1200" dirty="0">
                <a:solidFill>
                  <a:prstClr val="black"/>
                </a:solidFill>
              </a:rPr>
              <a:t>фактичному стану справ, стратегічним та операційним завданням  </a:t>
            </a:r>
            <a:r>
              <a:rPr lang="uk-UA" sz="1200" b="1" dirty="0">
                <a:solidFill>
                  <a:prstClr val="black"/>
                </a:solidFill>
              </a:rPr>
              <a:t>для її удосконалення</a:t>
            </a:r>
          </a:p>
          <a:p>
            <a:r>
              <a:rPr lang="ru-RU" sz="1200" b="1" dirty="0" smtClean="0"/>
              <a:t>Для </a:t>
            </a:r>
            <a:r>
              <a:rPr lang="ru-RU" sz="1200" b="1" dirty="0"/>
              <a:t>чого проводиться </a:t>
            </a:r>
            <a:r>
              <a:rPr lang="uk-UA" sz="1200" b="1" dirty="0" smtClean="0"/>
              <a:t>оцінка</a:t>
            </a:r>
            <a:r>
              <a:rPr lang="ru-RU" sz="1200" b="1" dirty="0" smtClean="0"/>
              <a:t> </a:t>
            </a:r>
            <a:r>
              <a:rPr lang="uk-UA" sz="1200" b="1" dirty="0" smtClean="0"/>
              <a:t>внутрішнього </a:t>
            </a:r>
            <a:r>
              <a:rPr lang="uk-UA" sz="1200" b="1" dirty="0" smtClean="0"/>
              <a:t>середовища</a:t>
            </a:r>
            <a:r>
              <a:rPr lang="uk-UA" sz="1200" dirty="0" smtClean="0"/>
              <a:t>?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uk-UA" sz="1200" dirty="0" smtClean="0"/>
              <a:t> </a:t>
            </a:r>
            <a:r>
              <a:rPr lang="ru-RU" sz="1200" b="1" dirty="0" smtClean="0"/>
              <a:t>для </a:t>
            </a:r>
            <a:r>
              <a:rPr lang="uk-UA" sz="1200" b="1" dirty="0" smtClean="0"/>
              <a:t>виявлення</a:t>
            </a:r>
            <a:r>
              <a:rPr lang="ru-RU" sz="1200" b="1" dirty="0" smtClean="0"/>
              <a:t> проблем  та причин </a:t>
            </a:r>
            <a:r>
              <a:rPr lang="ru-RU" sz="1200" b="1" dirty="0" err="1" smtClean="0"/>
              <a:t>їх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виникнення</a:t>
            </a:r>
            <a:r>
              <a:rPr lang="ru-RU" sz="1200" b="1" dirty="0" smtClean="0"/>
              <a:t>  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uk-UA" sz="1200" b="1" dirty="0" smtClean="0"/>
              <a:t>визначення </a:t>
            </a:r>
            <a:r>
              <a:rPr lang="uk-UA" sz="1200" b="1" dirty="0" smtClean="0"/>
              <a:t>«сильних і слабих» сфер діяльності установи </a:t>
            </a:r>
            <a:r>
              <a:rPr lang="uk-UA" sz="1200" dirty="0" smtClean="0"/>
              <a:t>(функцій, процесів, операцій): </a:t>
            </a:r>
            <a:r>
              <a:rPr lang="uk-UA" sz="1200" dirty="0" smtClean="0"/>
              <a:t>чи правильно </a:t>
            </a:r>
            <a:r>
              <a:rPr lang="uk-UA" sz="1200" dirty="0" smtClean="0"/>
              <a:t>визначені завдання, чи </a:t>
            </a:r>
            <a:r>
              <a:rPr lang="uk-UA" sz="1200" dirty="0"/>
              <a:t>стандартизовані процеси (</a:t>
            </a:r>
            <a:r>
              <a:rPr lang="uk-UA" sz="1200" dirty="0" smtClean="0"/>
              <a:t>операції), чи </a:t>
            </a:r>
            <a:r>
              <a:rPr lang="uk-UA" sz="1200" dirty="0" smtClean="0"/>
              <a:t>«працюють» і виконуються контрольні заходи, чи їх достатньо</a:t>
            </a:r>
            <a:r>
              <a:rPr lang="uk-UA" sz="1200" dirty="0"/>
              <a:t>; чи управління ризиками відповідає поточній ситуації  і може запобігти порушенням, втратам, неефективному, нецільовому  використанню бюджетних коштів, сприяти досягненню мети </a:t>
            </a:r>
            <a:r>
              <a:rPr lang="uk-UA" sz="1200" dirty="0" smtClean="0"/>
              <a:t>діяльності, </a:t>
            </a:r>
            <a:r>
              <a:rPr lang="uk-UA" sz="1200" dirty="0" smtClean="0"/>
              <a:t>чи виконується належним чином моніторинг контрольних заходів, чи достатньо комунікацій та </a:t>
            </a:r>
            <a:r>
              <a:rPr lang="uk-UA" sz="1200" dirty="0" smtClean="0"/>
              <a:t>рівня інформатизації </a:t>
            </a:r>
            <a:r>
              <a:rPr lang="uk-UA" sz="1200" dirty="0" smtClean="0"/>
              <a:t>тощо</a:t>
            </a:r>
            <a:r>
              <a:rPr lang="uk-UA" sz="1200" dirty="0" smtClean="0"/>
              <a:t>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uk-UA" sz="1200" b="1" dirty="0" smtClean="0"/>
              <a:t>підтвердження (або спростування) правильності управлінських рішень</a:t>
            </a:r>
            <a:r>
              <a:rPr lang="uk-UA" sz="1200" dirty="0" smtClean="0"/>
              <a:t> і дій керівництва по досягненню мети діяльності </a:t>
            </a:r>
            <a:r>
              <a:rPr lang="ru-RU" sz="1200" dirty="0" smtClean="0"/>
              <a:t>установи;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uk-UA" sz="1200" b="1" dirty="0" smtClean="0"/>
              <a:t>визначення </a:t>
            </a:r>
            <a:r>
              <a:rPr lang="uk-UA" sz="1200" b="1" dirty="0" smtClean="0"/>
              <a:t>професійного рівня та якості кадрового потенціалу</a:t>
            </a:r>
            <a:r>
              <a:rPr lang="uk-UA" sz="1200" dirty="0" smtClean="0"/>
              <a:t>: чи завдання і заходи виконуються своєчасно і якісно;  чи розподілені повноваження і відповідальність між структурними підрозділами і працівниками є оптимальними для забезпечення виконання функцій (процесів, операцій)</a:t>
            </a:r>
            <a:r>
              <a:rPr lang="ru-RU" sz="1200" dirty="0" smtClean="0"/>
              <a:t>; </a:t>
            </a:r>
            <a:r>
              <a:rPr lang="uk-UA" sz="1200" dirty="0" smtClean="0"/>
              <a:t>чи затверджена структура (чисельність) установи відповідає визначеним завданням або потребує змін тощо</a:t>
            </a:r>
          </a:p>
        </p:txBody>
      </p:sp>
    </p:spTree>
    <p:extLst>
      <p:ext uri="{BB962C8B-B14F-4D97-AF65-F5344CB8AC3E}">
        <p14:creationId xmlns:p14="http://schemas.microsoft.com/office/powerpoint/2010/main" val="31712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335" y="934172"/>
            <a:ext cx="1127442" cy="333062"/>
          </a:xfrm>
        </p:spPr>
        <p:txBody>
          <a:bodyPr>
            <a:normAutofit fontScale="90000"/>
          </a:bodyPr>
          <a:lstStyle/>
          <a:p>
            <a:pPr algn="l" rtl="0"/>
            <a:r>
              <a:rPr lang="uk" sz="750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6638"/>
            <a:ext cx="998730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8513" y="306638"/>
            <a:ext cx="970305" cy="61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8513" y="989136"/>
            <a:ext cx="69089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uk" sz="675" dirty="0"/>
              <a:t>Україна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8650" y="1185344"/>
            <a:ext cx="7971991" cy="863841"/>
          </a:xfrm>
          <a:prstGeom prst="rect">
            <a:avLst/>
          </a:prstGeom>
          <a:solidFill>
            <a:srgbClr val="FCC8E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Елементи </a:t>
            </a:r>
            <a:r>
              <a:rPr lang="ru-RU" sz="2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Times New Roman" pitchFamily="18" charset="0"/>
              </a:rPr>
              <a:t>ВК</a:t>
            </a:r>
            <a:endParaRPr lang="ru-RU" sz="2800" b="1" dirty="0">
              <a:solidFill>
                <a:srgbClr val="4472C4">
                  <a:lumMod val="75000"/>
                </a:srgbClr>
              </a:solidFill>
              <a:latin typeface="Calibri" panose="020F0502020204030204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648544" y="330892"/>
            <a:ext cx="1868805" cy="5619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41904" y="2121199"/>
            <a:ext cx="786691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333333"/>
                </a:solidFill>
                <a:latin typeface="Helvetica Neue"/>
              </a:rPr>
              <a:t>Управління ризиками</a:t>
            </a:r>
            <a:r>
              <a:rPr lang="ru-RU" b="1" dirty="0" smtClean="0">
                <a:solidFill>
                  <a:srgbClr val="333333"/>
                </a:solidFill>
                <a:latin typeface="Helvetica Neue"/>
              </a:rPr>
              <a:t>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b="1" dirty="0">
                <a:solidFill>
                  <a:prstClr val="black"/>
                </a:solidFill>
              </a:rPr>
              <a:t>здійснення ідентифікації ризиків </a:t>
            </a:r>
            <a:r>
              <a:rPr lang="uk-UA" sz="1400" dirty="0">
                <a:solidFill>
                  <a:prstClr val="black"/>
                </a:solidFill>
              </a:rPr>
              <a:t>в установі (у  </a:t>
            </a:r>
            <a:r>
              <a:rPr lang="uk-UA" sz="1400" dirty="0" err="1">
                <a:solidFill>
                  <a:prstClr val="black"/>
                </a:solidFill>
              </a:rPr>
              <a:t>т.ч</a:t>
            </a:r>
            <a:r>
              <a:rPr lang="uk-UA" sz="1400" dirty="0">
                <a:solidFill>
                  <a:prstClr val="black"/>
                </a:solidFill>
              </a:rPr>
              <a:t>. по кожному структурному </a:t>
            </a:r>
            <a:r>
              <a:rPr lang="uk-UA" sz="1400" dirty="0" smtClean="0">
                <a:solidFill>
                  <a:prstClr val="black"/>
                </a:solidFill>
              </a:rPr>
              <a:t>підрозділу і процесу(процесами)); класифікація ризиків (зовнішні і внутрішні) та їх поділ (законодавчі, операційно-технологічні, програмно-технічні, кадрові, фінансово-господарські) 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b="1" dirty="0" smtClean="0"/>
              <a:t>визначення </a:t>
            </a:r>
            <a:r>
              <a:rPr lang="uk-UA" sz="1400" b="1" dirty="0"/>
              <a:t>відповідальних посадових осіб за здійснення координації управління ризиками;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b="1" dirty="0" smtClean="0"/>
              <a:t>визначення </a:t>
            </a:r>
            <a:r>
              <a:rPr lang="uk-UA" sz="1400" b="1" dirty="0"/>
              <a:t>порядку та підходів до оцінювання ідентифікованих </a:t>
            </a:r>
            <a:r>
              <a:rPr lang="uk-UA" sz="1400" dirty="0"/>
              <a:t>ризиків за ймовірністю їх виникнення та суттєвістю впливу на здатність установи виконувати визначені актами законодавства завдання і функції для досягнення визначених мети (місії), стратегічних та інших цілей діяльності установи;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/>
              <a:t> </a:t>
            </a:r>
            <a:r>
              <a:rPr lang="uk-UA" sz="1400" b="1" dirty="0" smtClean="0"/>
              <a:t>обрання </a:t>
            </a:r>
            <a:r>
              <a:rPr lang="uk-UA" sz="1400" b="1" dirty="0"/>
              <a:t>способів реагування на ідентифіковані та оцінені ризики </a:t>
            </a:r>
            <a:r>
              <a:rPr lang="uk-UA" sz="1400" dirty="0"/>
              <a:t>(зменшення, прийняття, розділення чи уникнення);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/>
              <a:t>визначення </a:t>
            </a:r>
            <a:r>
              <a:rPr lang="uk-UA" sz="1400" dirty="0"/>
              <a:t>порядку інформування керівництва установи про проведену оцінку ризиків, ризикові сфери діяльності установи для прийняття рішення щодо </a:t>
            </a:r>
            <a:r>
              <a:rPr lang="uk-UA" sz="1400" b="1" dirty="0"/>
              <a:t>вжиття заходів контролю;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/>
              <a:t>встановлення </a:t>
            </a:r>
            <a:r>
              <a:rPr lang="uk-UA" sz="1400" dirty="0"/>
              <a:t>періодичності здійснення перегляду ідентифікованих та оцінених ризиків для виявлення нових та таких, що зазнали змін;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/>
              <a:t>документування управління ризиками</a:t>
            </a:r>
            <a:r>
              <a:rPr lang="uk-UA" sz="1400" dirty="0" smtClean="0"/>
              <a:t>;</a:t>
            </a:r>
          </a:p>
          <a:p>
            <a:r>
              <a:rPr lang="uk-UA" sz="1400" b="1" i="1" dirty="0" smtClean="0"/>
              <a:t>Тобто, ризики </a:t>
            </a:r>
            <a:r>
              <a:rPr lang="ru-RU" sz="1400" b="1" i="1" dirty="0" smtClean="0"/>
              <a:t> </a:t>
            </a:r>
            <a:r>
              <a:rPr lang="uk-UA" sz="1400" b="1" i="1" dirty="0" smtClean="0"/>
              <a:t>можуть</a:t>
            </a:r>
            <a:r>
              <a:rPr lang="ru-RU" sz="1400" b="1" i="1" dirty="0" smtClean="0"/>
              <a:t> </a:t>
            </a:r>
            <a:r>
              <a:rPr lang="uk-UA" sz="1400" b="1" i="1" dirty="0" smtClean="0"/>
              <a:t>змінюватися у розмірі, у ймовірності виникнення з-за: змін в операційно</a:t>
            </a:r>
            <a:r>
              <a:rPr lang="ru-RU" sz="1400" b="1" i="1" dirty="0" smtClean="0"/>
              <a:t>му </a:t>
            </a:r>
            <a:r>
              <a:rPr lang="uk-UA" sz="1400" b="1" i="1" dirty="0" smtClean="0"/>
              <a:t>середовищі</a:t>
            </a:r>
            <a:r>
              <a:rPr lang="ru-RU" sz="1400" b="1" i="1" dirty="0" smtClean="0"/>
              <a:t>, </a:t>
            </a:r>
            <a:r>
              <a:rPr lang="uk-UA" sz="1400" b="1" i="1" dirty="0" smtClean="0"/>
              <a:t>появи нового персоналу, нових технологій, продуктів, на етап</a:t>
            </a:r>
            <a:r>
              <a:rPr lang="ru-RU" sz="1400" b="1" i="1" dirty="0" smtClean="0"/>
              <a:t>і </a:t>
            </a:r>
            <a:r>
              <a:rPr lang="uk-UA" sz="1400" b="1" i="1" dirty="0" smtClean="0"/>
              <a:t>швидкого</a:t>
            </a:r>
            <a:r>
              <a:rPr lang="ru-RU" sz="1400" b="1" i="1" dirty="0" smtClean="0"/>
              <a:t> </a:t>
            </a:r>
            <a:r>
              <a:rPr lang="uk-UA" sz="1400" b="1" i="1" dirty="0" smtClean="0"/>
              <a:t>зростання</a:t>
            </a:r>
            <a:r>
              <a:rPr lang="ru-RU" sz="1400" b="1" i="1" dirty="0" smtClean="0"/>
              <a:t> </a:t>
            </a:r>
            <a:r>
              <a:rPr lang="ru-RU" sz="1400" b="1" i="1" dirty="0"/>
              <a:t>та </a:t>
            </a:r>
            <a:r>
              <a:rPr lang="uk-UA" sz="1400" b="1" i="1" dirty="0" smtClean="0"/>
              <a:t>інше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271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6630</TotalTime>
  <Words>3416</Words>
  <Application>Microsoft Office PowerPoint</Application>
  <PresentationFormat>Экран (4:3)</PresentationFormat>
  <Paragraphs>214</Paragraphs>
  <Slides>20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Helvetica Neue</vt:lpstr>
      <vt:lpstr>Times New Roman</vt:lpstr>
      <vt:lpstr>Wingdings</vt:lpstr>
      <vt:lpstr>Office Theme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 Європейським Союзом </vt:lpstr>
      <vt:lpstr>Цей Проект фінансується  Європейським Союзом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project is funded by  The European Union</dc:title>
  <dc:creator>Martin Zlatev</dc:creator>
  <cp:lastModifiedBy>Пользователь Windows</cp:lastModifiedBy>
  <cp:revision>331</cp:revision>
  <cp:lastPrinted>2019-01-31T09:12:11Z</cp:lastPrinted>
  <dcterms:created xsi:type="dcterms:W3CDTF">2018-07-13T10:57:57Z</dcterms:created>
  <dcterms:modified xsi:type="dcterms:W3CDTF">2019-08-13T14:36:14Z</dcterms:modified>
</cp:coreProperties>
</file>