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504" r:id="rId3"/>
    <p:sldId id="505" r:id="rId4"/>
    <p:sldId id="531" r:id="rId5"/>
    <p:sldId id="532" r:id="rId6"/>
    <p:sldId id="537" r:id="rId7"/>
    <p:sldId id="530" r:id="rId8"/>
    <p:sldId id="540" r:id="rId9"/>
    <p:sldId id="541" r:id="rId10"/>
    <p:sldId id="539" r:id="rId11"/>
    <p:sldId id="535" r:id="rId12"/>
    <p:sldId id="547" r:id="rId13"/>
    <p:sldId id="542" r:id="rId14"/>
    <p:sldId id="54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EFFB3-4C8C-4927-8E10-20175915376C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F898B-1763-4496-9459-773C67213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9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1474826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1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D7AD6C3-C416-4603-86D6-EF3C91C8E0D6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8F1C1A76-3998-436A-9EF5-7E218EE49C35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30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220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1683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2B7B29-B750-4399-B76E-678CD13AAD9E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180B0C27-ED9D-44CD-A2C2-535D4D14457F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3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056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1683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2B7B29-B750-4399-B76E-678CD13AAD9E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180B0C27-ED9D-44CD-A2C2-535D4D14457F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US" sz="13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5276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1474826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1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D7AD6C3-C416-4603-86D6-EF3C91C8E0D6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8F1C1A76-3998-436A-9EF5-7E218EE49C35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30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0343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512EEF-FA6D-4EE5-8B02-69D85C05935A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057567E5-1BF9-4DE3-82E5-FB6330447AA7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30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752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5779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6A000B-D10C-4F38-B335-43C4B1F0F91D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BDC04984-08AF-4403-BC6F-2A7CBAE9CDFB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30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2524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1683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2B7B29-B750-4399-B76E-678CD13AAD9E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180B0C27-ED9D-44CD-A2C2-535D4D14457F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30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127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3731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680211-1C6C-45CF-A9E9-C33D2DB75EFE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3D4AD051-0AF2-4940-AF3D-E57F3D4713FD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30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52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3731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680211-1C6C-45CF-A9E9-C33D2DB75EFE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3D4AD051-0AF2-4940-AF3D-E57F3D4713FD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30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055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987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6A000B-D10C-4F38-B335-43C4B1F0F91D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49624DCD-3454-44CA-864D-38A75208B108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30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906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2106223563" y="-201003058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1683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2B7B29-B750-4399-B76E-678CD13AAD9E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180B0C27-ED9D-44CD-A2C2-535D4D14457F}" type="slidenum">
              <a:rPr lang="en-US" sz="1300" smtClean="0">
                <a:solidFill>
                  <a:prstClr val="black"/>
                </a:solidFill>
                <a:latin typeface="Calibri" panose="020F0502020204030204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z="13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020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9ED18D-5716-44EE-82C3-C9EF16406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FFC7A7-B990-496A-9FBE-193CAB8AD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F08392-0D57-4AD1-9490-B6F22ED9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A9FCD6-818A-4C33-97EA-DFAC414B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5D3F38-1833-438D-AA5C-605FC9E5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56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CB9720-AE11-49DB-A4E0-473FBCCE0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B22B0D-C055-4EBC-8DCA-C0F56F415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D1A119-E513-477E-8B11-369751B4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564D18-ED5E-40A7-8C4B-98D3C307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04535B-9F4B-44BB-9261-05C3990B9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3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1B91C7D-6E5F-47DD-8530-5FE44E669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726A46-BF6F-4F74-B387-E30E25E49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95BA62-A9E0-46BB-ADC0-A93834AD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9EA6B4-193E-4C2F-840B-557FA436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C4632-81D9-4B4E-972E-BB0F2D251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151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257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699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567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964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6865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9453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6927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89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40472-F4D7-4F62-BD8D-8A9686F80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511319-73D6-4716-9351-41AEC7A09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F6F65D-ED00-4D07-818A-31758A2A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3E7C1B-8B8A-4570-A1E7-25D2F65E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FBFEDB-A6B7-41E0-BE70-CF305A50E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520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5682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5553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10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EFFD1-EB11-4CD3-B2E3-610241D02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0144C3-6B53-42E5-8C0D-64E1CB086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99C483-B381-4FDB-A547-7E2639B1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6C53FF-AC92-4578-8CAA-BDC40D50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FF3332-FB1E-41AD-8F7B-871D15CE2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8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437F46-9CD6-4ADD-82EB-5FD1DD40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B378DD-9AA1-47AC-900A-36A6460B8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EB66B1-15E7-4D86-8683-18E3B7865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23C233-96AF-4F6B-A717-C563DAE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00844A-3C0E-4254-808F-1C5C87B5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6AF366-0C65-4298-A698-5E848195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6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BBB524-34A9-4204-BA94-7A68D30A3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A44B00-99D1-4654-954C-DC7C76DB6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3D44276-E6CF-4BE7-9F5F-0E4EC9460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AE1724A-C4BE-46D9-BC60-DBC2FED13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DD61996-D4E0-458A-84CD-DE15175F0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DB4401-034F-4183-9CA3-4154F6D7E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5427C7C-C60C-4767-ABD4-3ACF9579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E8B3362-0175-4070-B33D-D9D32BA95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03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F0CFDC-072C-4D41-9FF2-773130AD8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8ED4BD1-D978-4E48-A7C9-2B4E2D8F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18B8A22-D2D3-4700-AC5A-6DA933232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0001CA3-967B-4C77-9566-030B7D6AF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0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284EAB-EED4-4DEF-9285-9ED7F8A45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99146D-AA0B-47F9-92E6-22BC4F197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A76C07-2108-45C9-8B7F-39FA053DD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67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2B5ED-48F3-416F-A930-573E2830E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D6450B-8AFC-4644-8D35-D65410730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F567DD-CD20-4455-8DC1-3C55FC6CF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5BAE15-10A0-49EB-B36C-6478E1AB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9CB4C9-C1E7-4022-AAE4-9C37A612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6569A2-5144-4C91-B5BE-C5F8EEA5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25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1DA94-EF79-4B73-9BE3-DE11D8736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9967FB-862D-4F9B-9AC1-C752ED3F0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E8D95E-8EBC-4D35-BB5E-FDCF29B2F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C61965-0335-40C6-A8ED-FA7F5170D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C4EEA1-5893-4C8A-890C-731E260BE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F7313D-F7E9-48A3-B00D-31CE37CA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59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BD660F-0318-4FD7-B807-1CDC60A6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096344-68CF-4F36-9F09-97394B6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C451E9-E2BF-4E18-BE9B-0A1E129F2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0635-BC0B-4D12-845F-06A2A05E395E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267B25-A049-4839-AF61-04FF16604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ABE282-0F09-417F-9B4C-E1D66E975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C905-8FEF-41F3-B996-AFCC4C563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12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55D01-C8E0-4A1A-8F08-238F8DD0B9AA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15.08.2019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D24A6C-7333-4546-8C2E-F4F8E5DB46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811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C92CAE-9CEB-4E9D-B3DA-24935DD8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pic>
        <p:nvPicPr>
          <p:cNvPr id="40963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 dirty="0" err="1">
                <a:solidFill>
                  <a:srgbClr val="000000"/>
                </a:solidFill>
              </a:rPr>
              <a:t>Україна</a:t>
            </a:r>
            <a:endParaRPr lang="ru-RU" altLang="ru-RU" sz="600" dirty="0">
              <a:solidFill>
                <a:srgbClr val="000000"/>
              </a:solidFill>
            </a:endParaRPr>
          </a:p>
        </p:txBody>
      </p:sp>
      <p:sp>
        <p:nvSpPr>
          <p:cNvPr id="40966" name="Rectangle 9"/>
          <p:cNvSpPr>
            <a:spLocks noChangeArrowheads="1"/>
          </p:cNvSpPr>
          <p:nvPr/>
        </p:nvSpPr>
        <p:spPr bwMode="auto">
          <a:xfrm>
            <a:off x="2308225" y="2523277"/>
            <a:ext cx="757555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uk-UA" altLang="ru-RU" sz="3200" b="1" dirty="0" smtClean="0">
                <a:solidFill>
                  <a:srgbClr val="224B70"/>
                </a:solidFill>
                <a:ea typeface="宋体" panose="02010600030101010101" pitchFamily="2" charset="-122"/>
                <a:cs typeface="Calibri" panose="020F0502020204030204" pitchFamily="34" charset="0"/>
              </a:rPr>
              <a:t>Здійснення внутрішнього контролю нематеріальних активів бюджетної установи</a:t>
            </a:r>
            <a:endParaRPr lang="uk-UA" altLang="ru-RU" sz="3200" b="1" dirty="0">
              <a:solidFill>
                <a:srgbClr val="224B70"/>
              </a:solidFill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40969" name="Рисунок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075" y="330203"/>
            <a:ext cx="18684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567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59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70662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C462724C-B661-47A6-865D-A3C8AF306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45A1B-748B-4EA6-A55C-B3D4C45AC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2149475"/>
            <a:ext cx="8129590" cy="4544836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uk-UA" altLang="uk-UA" sz="1800" b="1" dirty="0" smtClean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У </a:t>
            </a:r>
            <a:r>
              <a:rPr lang="uk-UA" altLang="uk-UA" sz="1800" b="1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разі, якщо суб'єкт державного сектору має: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endParaRPr lang="uk-UA" altLang="uk-UA" sz="1800" b="1" dirty="0">
              <a:solidFill>
                <a:srgbClr val="00000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altLang="uk-UA" sz="2400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 </a:t>
            </a:r>
            <a:r>
              <a:rPr lang="uk-UA" altLang="uk-UA" sz="1800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намір, технічну можливість та ресурси для доведення нематеріального активу до стану, у якому він придатний для реалізації або використання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1800" dirty="0">
              <a:solidFill>
                <a:srgbClr val="00000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altLang="uk-UA" sz="1800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 можливість отримання майбутніх економічних вигід або потенціалу корисності від реалізації або використання нематеріального активу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1800" dirty="0">
              <a:solidFill>
                <a:srgbClr val="00000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altLang="uk-UA" sz="1800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 інформацію для достовірного визначення витрат, пов'язаних із розробкою нематеріального </a:t>
            </a:r>
            <a:r>
              <a:rPr lang="uk-UA" altLang="uk-UA" sz="1800" dirty="0" smtClean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активу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uk-UA" altLang="uk-UA" sz="1600" b="1" dirty="0">
                <a:solidFill>
                  <a:schemeClr val="accent1"/>
                </a:solidFill>
                <a:ea typeface="Microsoft YaHei" panose="020B0503020204020204" pitchFamily="34" charset="-122"/>
                <a:cs typeface="DejaVu Sans" pitchFamily="34" charset="0"/>
              </a:rPr>
              <a:t>До відома! На сьогодні є чинними</a:t>
            </a:r>
            <a:r>
              <a:rPr lang="uk-UA" altLang="uk-UA" sz="1600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:1) </a:t>
            </a:r>
            <a:r>
              <a:rPr lang="uk-UA" altLang="uk-UA" sz="1600" b="1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Постанова Кабміну від 04.02.98 №   121 </a:t>
            </a:r>
            <a:r>
              <a:rPr lang="uk-UA" altLang="uk-UA" sz="1600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"Про затвердження переліку обов'язкових етапів робіт під час проектування,  впровадження  та  експлуатації систем  і  засобів  автоматизованої  обробки  та  передачі  даних; </a:t>
            </a:r>
            <a:endParaRPr lang="uk-UA" altLang="uk-UA" sz="1600" dirty="0" smtClean="0">
              <a:solidFill>
                <a:srgbClr val="00000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uk-UA" altLang="uk-UA" sz="1600" dirty="0" smtClean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2</a:t>
            </a:r>
            <a:r>
              <a:rPr lang="uk-UA" altLang="uk-UA" sz="1600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) </a:t>
            </a:r>
            <a:r>
              <a:rPr lang="uk-UA" altLang="uk-UA" sz="1600" b="1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постанова Кабінету Міністрів України  від 12 </a:t>
            </a:r>
            <a:r>
              <a:rPr lang="uk-UA" altLang="uk-UA" sz="1600" b="1" dirty="0" smtClean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.08. 2009 </a:t>
            </a:r>
            <a:r>
              <a:rPr lang="uk-UA" altLang="uk-UA" sz="1600" b="1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р. </a:t>
            </a:r>
            <a:r>
              <a:rPr lang="en-US" altLang="uk-UA" sz="1600" b="1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N 869 </a:t>
            </a:r>
            <a:r>
              <a:rPr lang="uk-UA" altLang="uk-UA" sz="1600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Про затвердження загальних вимог до програмних продуктів, які закуповуються та створюються на замовлення державних органів .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1600" dirty="0" smtClean="0">
              <a:solidFill>
                <a:srgbClr val="00000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sz="1600" dirty="0">
              <a:solidFill>
                <a:srgbClr val="000000"/>
              </a:solidFill>
              <a:ea typeface="Microsoft YaHei" panose="020B0503020204020204" pitchFamily="34" charset="-122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sz="1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10612" y="1262126"/>
            <a:ext cx="8270792" cy="65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uk-UA" altLang="uk-UA" sz="2500" b="1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Умови</a:t>
            </a:r>
            <a:r>
              <a:rPr lang="ru-RU" altLang="uk-UA" sz="2500" b="1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 </a:t>
            </a:r>
            <a:r>
              <a:rPr lang="uk-UA" altLang="uk-UA" sz="2500" b="1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визнання нематеріальних активів, отриманих у результаті розр</a:t>
            </a:r>
            <a:r>
              <a:rPr lang="ru-RU" altLang="uk-UA" sz="2500" b="1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обок</a:t>
            </a:r>
            <a:endParaRPr lang="uk-UA" altLang="uk-UA" sz="2500" b="1" dirty="0">
              <a:solidFill>
                <a:schemeClr val="accent5">
                  <a:lumMod val="75000"/>
                </a:schemeClr>
              </a:solidFill>
              <a:ea typeface="Microsoft YaHei" panose="020B0503020204020204" pitchFamily="34" charset="-122"/>
              <a:cs typeface="DejaVu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376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/>
              <a:t>Д</a:t>
            </a:r>
            <a:r>
              <a:rPr lang="uk-UA" sz="2400" b="1" dirty="0"/>
              <a:t>окументальне забезпечення НМ</a:t>
            </a:r>
            <a:r>
              <a:rPr lang="uk-UA" sz="3600" b="1" dirty="0"/>
              <a:t>А</a:t>
            </a:r>
            <a:endParaRPr lang="ru-RU" sz="36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2279577" y="1124744"/>
          <a:ext cx="7416823" cy="5931788"/>
        </p:xfrm>
        <a:graphic>
          <a:graphicData uri="http://schemas.openxmlformats.org/drawingml/2006/table">
            <a:tbl>
              <a:tblPr firstRow="1" firstCol="1" bandRow="1"/>
              <a:tblGrid>
                <a:gridCol w="2309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5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Етапи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Заходи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Результати (документи, бухгалтерські регістри, форми звітності тощо)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 етап – первинний облік 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Визначення первинної вартості НА;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Ідентифікація критеріїв визнання НА у </a:t>
                      </a:r>
                      <a:r>
                        <a:rPr lang="uk-UA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бухобліку</a:t>
                      </a: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Визначення терміну експлуатації НА.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Форма  для аналітичного обліку  капітальних інвестицій (слід розробити і затвердити)**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Акт введення в господарський оборот об’єкта права інтелектуальної власності  у складі НА (ф.№  НА -1</a:t>
                      </a:r>
                      <a:r>
                        <a:rPr lang="uk-UA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uk-UA" sz="10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uk-UA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наказ </a:t>
                      </a:r>
                      <a:r>
                        <a:rPr lang="uk-UA" sz="10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Мініфіну</a:t>
                      </a:r>
                      <a:r>
                        <a:rPr lang="uk-UA" sz="1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и від 22.11.04</a:t>
                      </a:r>
                      <a:r>
                        <a:rPr lang="uk-UA" sz="1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N 732 "</a:t>
                      </a:r>
                      <a:r>
                        <a:rPr lang="uk-UA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Про затвердження типових форм первинного обліку об'єктів права інтелектуальної власності у складі нематеріальних активів"</a:t>
                      </a:r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Інвентарна картка обліку</a:t>
                      </a:r>
                      <a:r>
                        <a:rPr lang="uk-UA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об’єкта права інтелектуальної власності у складі НА (ф.№  НА -2)*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08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 етап – поточний облік НА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Розрахунок амортизації НА;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Переоцінка НА;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Розрахунок нарахування амортизації нематеріальних активів **( розробити і затвердити);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Зведена відомість нарахування амортизації </a:t>
                      </a:r>
                      <a:r>
                        <a:rPr lang="uk-UA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активів </a:t>
                      </a: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Списання з балансу НА;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Акт вибуття(ліквідації)об’єкта права інтелектуальної власності  у складі НА (ф.№  НА -3)*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3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Інвентаризація НА.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1) Інвентаризаційний опис необоротних активів;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2)Звіряльна відомість результатів інвентаризації необоротних активів (Наказ Мінфіну від 17.06.15 р. № 572 (далі – наказ № 572).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Інвентаризаційний опис об’єкта права інтелектуальної власності  у складі НА (ф.№  НА -4)*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етап –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підсумковий облік НА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Складання реєстру (картки) аналітичного обліку;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Складання  меморіального ордеру (№ 9);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Складання Головної книги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Фінансова звітність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Примітки до фінансової звітності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14" marR="435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6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59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70662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C462724C-B661-47A6-865D-A3C8AF306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45A1B-748B-4EA6-A55C-B3D4C45AC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2015678"/>
            <a:ext cx="8129590" cy="4678633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0" indent="0" algn="just" eaLnBrk="1" hangingPunct="1">
              <a:spcBef>
                <a:spcPct val="0"/>
              </a:spcBef>
              <a:buNone/>
              <a:defRPr/>
            </a:pPr>
            <a:endParaRPr lang="uk-UA" sz="1600" dirty="0">
              <a:solidFill>
                <a:srgbClr val="000000"/>
              </a:solidFill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sz="1600" b="1" dirty="0" smtClean="0"/>
              <a:t>Управління ризиками</a:t>
            </a:r>
            <a:r>
              <a:rPr lang="uk-UA" sz="1600" dirty="0" smtClean="0"/>
              <a:t>, </a:t>
            </a:r>
            <a:r>
              <a:rPr lang="uk-UA" sz="1600" dirty="0" smtClean="0"/>
              <a:t> зокрема </a:t>
            </a:r>
            <a:r>
              <a:rPr lang="ru-RU" sz="1600" dirty="0" smtClean="0"/>
              <a:t> </a:t>
            </a:r>
            <a:r>
              <a:rPr lang="uk-UA" sz="1600" dirty="0" smtClean="0"/>
              <a:t>правильність планування НМА; документальне оформлення факту наявності об’єкта НМА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sz="1600" b="1" dirty="0" smtClean="0"/>
              <a:t>Контрольні заходи</a:t>
            </a:r>
            <a:r>
              <a:rPr lang="uk-UA" sz="1600" dirty="0" smtClean="0"/>
              <a:t>: </a:t>
            </a:r>
            <a:r>
              <a:rPr lang="ru-RU" sz="1600" dirty="0" smtClean="0"/>
              <a:t>контроль </a:t>
            </a:r>
            <a:r>
              <a:rPr lang="ru-RU" sz="1600" dirty="0"/>
              <a:t>за </a:t>
            </a:r>
            <a:r>
              <a:rPr lang="uk-UA" sz="1600" dirty="0" smtClean="0"/>
              <a:t>понесеними витратами на створення об’єктів нематеріальних активів; контроль оцінки нематеріальних активів; контроль за збереженням нематеріальних активів за місцями їх виникнення та використання;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sz="1600" b="1" dirty="0" smtClean="0"/>
              <a:t>Моніторинг</a:t>
            </a:r>
            <a:r>
              <a:rPr lang="uk-UA" sz="1600" dirty="0" smtClean="0"/>
              <a:t> здійснення контрольних заходів щодо формування вартості НМА, введення в експлуатацію;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sz="1600" b="1" dirty="0" smtClean="0"/>
              <a:t>Інформування і комунікації </a:t>
            </a:r>
            <a:r>
              <a:rPr lang="uk-UA" sz="1600" dirty="0" smtClean="0"/>
              <a:t>– документообіг між структурними підрозділами , що відповідають за планування, виконання кошторису за НМА і бухгалтерською службою відповідно до затвердженого документообороту</a:t>
            </a:r>
            <a:endParaRPr lang="uk-UA" sz="1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52649" y="1173680"/>
            <a:ext cx="8128755" cy="841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Інші елементи ВК по НМА</a:t>
            </a:r>
            <a:endParaRPr lang="uk-UA" sz="3600" b="1" dirty="0">
              <a:solidFill>
                <a:schemeClr val="accent5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94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59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70662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C462724C-B661-47A6-865D-A3C8AF306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45A1B-748B-4EA6-A55C-B3D4C45AC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2133600"/>
            <a:ext cx="8129590" cy="4560711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1600" dirty="0" smtClean="0">
              <a:solidFill>
                <a:srgbClr val="00000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sz="1600" dirty="0">
              <a:solidFill>
                <a:srgbClr val="000000"/>
              </a:solidFill>
              <a:ea typeface="Microsoft YaHei" panose="020B0503020204020204" pitchFamily="34" charset="-122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sz="1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11448" y="1266827"/>
            <a:ext cx="8270792" cy="65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uk-UA" sz="3600" b="1" dirty="0">
              <a:solidFill>
                <a:schemeClr val="accent5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78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ъект 1"/>
          <p:cNvSpPr>
            <a:spLocks noGrp="1" noChangeArrowheads="1"/>
          </p:cNvSpPr>
          <p:nvPr>
            <p:ph idx="1"/>
          </p:nvPr>
        </p:nvSpPr>
        <p:spPr>
          <a:xfrm>
            <a:off x="2152650" y="1995491"/>
            <a:ext cx="8139998" cy="43455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800" b="1" dirty="0">
                <a:solidFill>
                  <a:schemeClr val="accent1"/>
                </a:solidFill>
              </a:rPr>
              <a:t>НП(С)БОДС 122 </a:t>
            </a:r>
            <a:r>
              <a:rPr lang="ru-RU" sz="1800" b="1" dirty="0" smtClean="0">
                <a:solidFill>
                  <a:schemeClr val="accent1"/>
                </a:solidFill>
              </a:rPr>
              <a:t>(</a:t>
            </a:r>
            <a:r>
              <a:rPr lang="uk-UA" sz="1800" b="1" dirty="0" smtClean="0">
                <a:solidFill>
                  <a:schemeClr val="accent1"/>
                </a:solidFill>
              </a:rPr>
              <a:t>Розділ </a:t>
            </a:r>
            <a:r>
              <a:rPr lang="ru-RU" sz="1800" b="1" dirty="0" smtClean="0">
                <a:solidFill>
                  <a:schemeClr val="accent1"/>
                </a:solidFill>
              </a:rPr>
              <a:t>1 </a:t>
            </a:r>
            <a:r>
              <a:rPr lang="ru-RU" sz="1800" b="1" dirty="0">
                <a:solidFill>
                  <a:schemeClr val="accent1"/>
                </a:solidFill>
              </a:rPr>
              <a:t>П.4 </a:t>
            </a:r>
            <a:r>
              <a:rPr lang="ru-RU" sz="1800" b="1" dirty="0" smtClean="0">
                <a:solidFill>
                  <a:schemeClr val="accent1"/>
                </a:solidFill>
              </a:rPr>
              <a:t>): </a:t>
            </a:r>
            <a:r>
              <a:rPr lang="uk-UA" sz="1800" b="1" dirty="0" smtClean="0">
                <a:solidFill>
                  <a:schemeClr val="accent1"/>
                </a:solidFill>
              </a:rPr>
              <a:t>нематеріальний актив - немонетарний актив, який не має матеріальної форми та може бути ідентифікований</a:t>
            </a:r>
            <a:r>
              <a:rPr lang="ru-RU" sz="1800" b="1" dirty="0" smtClean="0">
                <a:solidFill>
                  <a:schemeClr val="accent1"/>
                </a:solidFill>
              </a:rPr>
              <a:t>.</a:t>
            </a:r>
            <a:endParaRPr lang="ru-RU" sz="1800" b="1" dirty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800" b="1" dirty="0" smtClean="0">
                <a:solidFill>
                  <a:schemeClr val="accent1"/>
                </a:solidFill>
              </a:rPr>
              <a:t>Нормативно-правова база</a:t>
            </a:r>
            <a:r>
              <a:rPr lang="uk-UA" sz="1800" b="1" dirty="0" smtClean="0">
                <a:solidFill>
                  <a:schemeClr val="accent1"/>
                </a:solidFill>
              </a:rPr>
              <a:t>:</a:t>
            </a:r>
            <a:r>
              <a:rPr lang="uk-UA" sz="1800" b="1" dirty="0" smtClean="0">
                <a:solidFill>
                  <a:prstClr val="black"/>
                </a:solidFill>
              </a:rPr>
              <a:t> </a:t>
            </a:r>
            <a:endParaRPr lang="uk-UA" sz="1800" b="1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dirty="0" smtClean="0">
                <a:solidFill>
                  <a:prstClr val="black"/>
                </a:solidFill>
              </a:rPr>
              <a:t>1) </a:t>
            </a:r>
            <a:r>
              <a:rPr lang="uk-UA" sz="1600" b="1" dirty="0" smtClean="0">
                <a:solidFill>
                  <a:prstClr val="black"/>
                </a:solidFill>
              </a:rPr>
              <a:t>ЦКУ </a:t>
            </a:r>
            <a:r>
              <a:rPr lang="uk-UA" sz="1600" dirty="0">
                <a:solidFill>
                  <a:prstClr val="black"/>
                </a:solidFill>
              </a:rPr>
              <a:t>- </a:t>
            </a:r>
            <a:r>
              <a:rPr lang="uk-UA" sz="1600" dirty="0" smtClean="0">
                <a:solidFill>
                  <a:prstClr val="black"/>
                </a:solidFill>
              </a:rPr>
              <a:t>ст.190: </a:t>
            </a:r>
            <a:r>
              <a:rPr lang="uk-UA" sz="1600" b="1" dirty="0" smtClean="0">
                <a:solidFill>
                  <a:prstClr val="black"/>
                </a:solidFill>
              </a:rPr>
              <a:t>майном </a:t>
            </a:r>
            <a:r>
              <a:rPr lang="uk-UA" sz="1600" dirty="0" smtClean="0">
                <a:solidFill>
                  <a:prstClr val="black"/>
                </a:solidFill>
              </a:rPr>
              <a:t>вважаються окрема річ, а також </a:t>
            </a:r>
            <a:r>
              <a:rPr lang="uk-UA" sz="1600" b="1" dirty="0" smtClean="0">
                <a:solidFill>
                  <a:prstClr val="black"/>
                </a:solidFill>
              </a:rPr>
              <a:t>майнові права </a:t>
            </a:r>
            <a:r>
              <a:rPr lang="uk-UA" sz="1600" dirty="0" smtClean="0">
                <a:solidFill>
                  <a:prstClr val="black"/>
                </a:solidFill>
              </a:rPr>
              <a:t>(до майна не відносяться немайнові права), які можуть бути оцінені і,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600" dirty="0">
                <a:solidFill>
                  <a:prstClr val="black"/>
                </a:solidFill>
              </a:rPr>
              <a:t>як </a:t>
            </a:r>
            <a:r>
              <a:rPr lang="uk-UA" sz="1600" dirty="0" smtClean="0">
                <a:solidFill>
                  <a:prstClr val="black"/>
                </a:solidFill>
              </a:rPr>
              <a:t>наслідок,  можуть  </a:t>
            </a:r>
            <a:r>
              <a:rPr lang="uk-UA" sz="1600" b="1" dirty="0" smtClean="0">
                <a:solidFill>
                  <a:prstClr val="black"/>
                </a:solidFill>
              </a:rPr>
              <a:t>обліковуватися</a:t>
            </a:r>
            <a:r>
              <a:rPr lang="ru-RU" sz="1600" b="1" dirty="0" smtClean="0">
                <a:solidFill>
                  <a:prstClr val="black"/>
                </a:solidFill>
              </a:rPr>
              <a:t>  </a:t>
            </a:r>
            <a:r>
              <a:rPr lang="ru-RU" sz="1600" b="1" dirty="0">
                <a:solidFill>
                  <a:prstClr val="black"/>
                </a:solidFill>
              </a:rPr>
              <a:t>у </a:t>
            </a:r>
            <a:r>
              <a:rPr lang="uk-UA" sz="1600" b="1" dirty="0" smtClean="0">
                <a:solidFill>
                  <a:prstClr val="black"/>
                </a:solidFill>
              </a:rPr>
              <a:t>бухгалтерському обліку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dirty="0" smtClean="0">
                <a:solidFill>
                  <a:prstClr val="black"/>
                </a:solidFill>
              </a:rPr>
              <a:t>2) </a:t>
            </a:r>
            <a:r>
              <a:rPr lang="uk-UA" sz="1600" b="1" dirty="0" smtClean="0">
                <a:solidFill>
                  <a:prstClr val="black"/>
                </a:solidFill>
              </a:rPr>
              <a:t>п.25 </a:t>
            </a:r>
            <a:r>
              <a:rPr lang="uk-UA" sz="1600" b="1" dirty="0">
                <a:solidFill>
                  <a:prstClr val="black"/>
                </a:solidFill>
              </a:rPr>
              <a:t>від 03.10.07 р. Постанови КМУ № 1185 </a:t>
            </a:r>
            <a:r>
              <a:rPr lang="uk-UA" sz="1600" dirty="0">
                <a:solidFill>
                  <a:prstClr val="black"/>
                </a:solidFill>
              </a:rPr>
              <a:t>« Про </a:t>
            </a:r>
            <a:r>
              <a:rPr lang="uk-UA" sz="1600" dirty="0" smtClean="0">
                <a:solidFill>
                  <a:prstClr val="black"/>
                </a:solidFill>
              </a:rPr>
              <a:t>затвердження Національного </a:t>
            </a:r>
            <a:r>
              <a:rPr lang="uk-UA" sz="1600" dirty="0">
                <a:solidFill>
                  <a:prstClr val="black"/>
                </a:solidFill>
              </a:rPr>
              <a:t>стандарту N 4  "</a:t>
            </a:r>
            <a:r>
              <a:rPr lang="uk-UA" sz="1600" b="1" dirty="0">
                <a:solidFill>
                  <a:prstClr val="black"/>
                </a:solidFill>
              </a:rPr>
              <a:t>Оцінка майнових прав </a:t>
            </a:r>
            <a:r>
              <a:rPr lang="uk-UA" sz="1600" dirty="0">
                <a:solidFill>
                  <a:prstClr val="black"/>
                </a:solidFill>
              </a:rPr>
              <a:t>інтелектуальної </a:t>
            </a:r>
            <a:r>
              <a:rPr lang="uk-UA" sz="1600" dirty="0" smtClean="0">
                <a:solidFill>
                  <a:prstClr val="black"/>
                </a:solidFill>
              </a:rPr>
              <a:t>власності»: майнові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600" dirty="0">
                <a:solidFill>
                  <a:prstClr val="black"/>
                </a:solidFill>
              </a:rPr>
              <a:t>права  </a:t>
            </a:r>
            <a:r>
              <a:rPr lang="uk-UA" sz="1600" dirty="0" smtClean="0">
                <a:solidFill>
                  <a:prstClr val="black"/>
                </a:solidFill>
              </a:rPr>
              <a:t>повинні підтверджуватися правовстановлюючими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документам </a:t>
            </a:r>
            <a:r>
              <a:rPr lang="uk-UA" sz="1600" dirty="0" smtClean="0">
                <a:solidFill>
                  <a:prstClr val="black"/>
                </a:solidFill>
              </a:rPr>
              <a:t>(свідоцтво , договір про створення за замовленням і  використання  об'єкта права інтелектуальної власності; договір про передання виключних майнових прав інтелектуальної власності; ліцензійний договір;  договір комерційної концесії;  договір про трансфер технологій; інші договори ..; виписка з відповідних державних реєстрів;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dirty="0">
                <a:solidFill>
                  <a:prstClr val="black"/>
                </a:solidFill>
              </a:rPr>
              <a:t>3) </a:t>
            </a:r>
            <a:r>
              <a:rPr lang="uk-UA" sz="1600" b="1" dirty="0">
                <a:solidFill>
                  <a:prstClr val="black"/>
                </a:solidFill>
              </a:rPr>
              <a:t>ЦКУ </a:t>
            </a:r>
            <a:r>
              <a:rPr lang="uk-UA" sz="1600" b="1" dirty="0" smtClean="0">
                <a:solidFill>
                  <a:prstClr val="black"/>
                </a:solidFill>
              </a:rPr>
              <a:t>- ст</a:t>
            </a:r>
            <a:r>
              <a:rPr lang="uk-UA" sz="1600" b="1" dirty="0">
                <a:solidFill>
                  <a:prstClr val="black"/>
                </a:solidFill>
              </a:rPr>
              <a:t>. 1107  </a:t>
            </a:r>
            <a:r>
              <a:rPr lang="uk-UA" sz="1600" dirty="0" smtClean="0">
                <a:solidFill>
                  <a:prstClr val="black"/>
                </a:solidFill>
              </a:rPr>
              <a:t>(</a:t>
            </a:r>
            <a:r>
              <a:rPr lang="uk-UA" sz="1600" b="1" dirty="0" smtClean="0">
                <a:solidFill>
                  <a:prstClr val="black"/>
                </a:solidFill>
              </a:rPr>
              <a:t>саме </a:t>
            </a:r>
            <a:r>
              <a:rPr lang="uk-UA" sz="1600" b="1" dirty="0">
                <a:solidFill>
                  <a:prstClr val="black"/>
                </a:solidFill>
              </a:rPr>
              <a:t>зі змісту договорів </a:t>
            </a:r>
            <a:r>
              <a:rPr lang="uk-UA" sz="1600" dirty="0">
                <a:solidFill>
                  <a:prstClr val="black"/>
                </a:solidFill>
              </a:rPr>
              <a:t>випливає, що суб’єкт державного сектору  набуває тих або інших прав і </a:t>
            </a:r>
            <a:r>
              <a:rPr lang="uk-UA" sz="1600" dirty="0" smtClean="0">
                <a:solidFill>
                  <a:prstClr val="black"/>
                </a:solidFill>
              </a:rPr>
              <a:t>привілеїв)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uk-UA" altLang="ru-RU" sz="1600" b="1" dirty="0">
              <a:solidFill>
                <a:srgbClr val="224B70"/>
              </a:solidFill>
              <a:ea typeface="宋体" panose="02010600030101010101" pitchFamily="2" charset="-122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uk-UA" altLang="ru-RU" sz="2400" i="1" dirty="0"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41987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019DAFE-21FA-4651-BB05-01538C36CB31}"/>
              </a:ext>
            </a:extLst>
          </p:cNvPr>
          <p:cNvSpPr txBox="1">
            <a:spLocks/>
          </p:cNvSpPr>
          <p:nvPr/>
        </p:nvSpPr>
        <p:spPr>
          <a:xfrm>
            <a:off x="2011365" y="1339851"/>
            <a:ext cx="8270875" cy="6556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uk-UA" altLang="ru-RU" sz="3600" b="1">
                <a:solidFill>
                  <a:srgbClr val="2F559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Внутрішнє середовище</a:t>
            </a:r>
            <a:endParaRPr lang="uk-UA" altLang="ru-RU" sz="3600" b="1" dirty="0">
              <a:solidFill>
                <a:srgbClr val="2F559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991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E11B41AA-F3C2-4547-8F9A-781F8238A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</p:spTree>
    <p:extLst>
      <p:ext uri="{BB962C8B-B14F-4D97-AF65-F5344CB8AC3E}">
        <p14:creationId xmlns:p14="http://schemas.microsoft.com/office/powerpoint/2010/main" val="2156902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ъект 1"/>
          <p:cNvSpPr>
            <a:spLocks noGrp="1" noChangeArrowheads="1"/>
          </p:cNvSpPr>
          <p:nvPr>
            <p:ph idx="1"/>
          </p:nvPr>
        </p:nvSpPr>
        <p:spPr>
          <a:xfrm>
            <a:off x="2152650" y="1995490"/>
            <a:ext cx="8139998" cy="434551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800" b="1" dirty="0" smtClean="0">
                <a:solidFill>
                  <a:schemeClr val="accent1"/>
                </a:solidFill>
              </a:rPr>
              <a:t>Нормативно-правова база</a:t>
            </a:r>
            <a:r>
              <a:rPr lang="uk-UA" sz="1800" b="1" dirty="0" smtClean="0">
                <a:solidFill>
                  <a:schemeClr val="accent1"/>
                </a:solidFill>
              </a:rPr>
              <a:t>: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800" b="1" dirty="0" smtClean="0"/>
              <a:t>4). </a:t>
            </a:r>
            <a:r>
              <a:rPr lang="ru-RU" sz="1600" b="1" dirty="0"/>
              <a:t>ПОСТАНОВА КМУ ВІД 31.08.98 № </a:t>
            </a:r>
            <a:r>
              <a:rPr lang="ru-RU" sz="1600" b="1" dirty="0" smtClean="0"/>
              <a:t>1352 «Про </a:t>
            </a:r>
            <a:r>
              <a:rPr lang="uk-UA" sz="1600" b="1" dirty="0" smtClean="0"/>
              <a:t>затвердження Положення про формування та виконання Національної програми інформатизації» 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600" b="1" dirty="0" smtClean="0">
                <a:solidFill>
                  <a:schemeClr val="accent1"/>
                </a:solidFill>
              </a:rPr>
              <a:t>5)  ПОСТАНОВА </a:t>
            </a:r>
            <a:r>
              <a:rPr lang="ru-RU" sz="1600" b="1" dirty="0">
                <a:solidFill>
                  <a:schemeClr val="accent1"/>
                </a:solidFill>
              </a:rPr>
              <a:t>КМУ ВІД 04.02.98 № 121 </a:t>
            </a:r>
            <a:r>
              <a:rPr lang="ru-RU" sz="1600" b="1" dirty="0" smtClean="0">
                <a:solidFill>
                  <a:schemeClr val="accent1"/>
                </a:solidFill>
              </a:rPr>
              <a:t>«Про </a:t>
            </a:r>
            <a:r>
              <a:rPr lang="uk-UA" sz="1600" b="1" dirty="0" smtClean="0">
                <a:solidFill>
                  <a:schemeClr val="accent1"/>
                </a:solidFill>
              </a:rPr>
              <a:t>затвердження переліку обов'язкових етапів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uk-UA" sz="1600" b="1" dirty="0" smtClean="0">
                <a:solidFill>
                  <a:schemeClr val="accent1"/>
                </a:solidFill>
              </a:rPr>
              <a:t>робіт під час проектування, впровадження та експлуатації засобів інформатизації»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600" b="1" dirty="0" smtClean="0"/>
              <a:t>6) ПОСТАНОВА </a:t>
            </a:r>
            <a:r>
              <a:rPr lang="ru-RU" sz="1600" b="1" dirty="0"/>
              <a:t>КМУ ВІД 18.12.01 № </a:t>
            </a:r>
            <a:r>
              <a:rPr lang="ru-RU" sz="1600" b="1" dirty="0" smtClean="0"/>
              <a:t>1702 «ПОРЯДОК </a:t>
            </a:r>
            <a:r>
              <a:rPr lang="uk-UA" sz="1600" b="1" dirty="0" smtClean="0"/>
              <a:t>формування та виконання галузевої програми і проекту інформатизації»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600" b="1" dirty="0" smtClean="0">
                <a:solidFill>
                  <a:schemeClr val="accent1"/>
                </a:solidFill>
              </a:rPr>
              <a:t>7)ПОСТАНОВА </a:t>
            </a:r>
            <a:r>
              <a:rPr lang="ru-RU" sz="1600" b="1" dirty="0">
                <a:solidFill>
                  <a:schemeClr val="accent1"/>
                </a:solidFill>
              </a:rPr>
              <a:t>КМУ ВІД 12.08.09 № </a:t>
            </a:r>
            <a:r>
              <a:rPr lang="ru-RU" sz="1600" b="1" dirty="0">
                <a:solidFill>
                  <a:schemeClr val="accent1"/>
                </a:solidFill>
              </a:rPr>
              <a:t>869 </a:t>
            </a:r>
            <a:r>
              <a:rPr lang="ru-RU" sz="1600" b="1" dirty="0" smtClean="0">
                <a:solidFill>
                  <a:schemeClr val="accent1"/>
                </a:solidFill>
              </a:rPr>
              <a:t>«</a:t>
            </a:r>
            <a:r>
              <a:rPr lang="uk-UA" sz="1600" b="1" dirty="0" smtClean="0">
                <a:solidFill>
                  <a:schemeClr val="accent1"/>
                </a:solidFill>
              </a:rPr>
              <a:t>Про затвердження загальних вимог до програмних продуктів, які закуповуються  та створюються на замовлення державних органів»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600" b="1" dirty="0" smtClean="0">
                <a:solidFill>
                  <a:schemeClr val="accent1"/>
                </a:solidFill>
              </a:rPr>
              <a:t>8) ПОСТАНОВА </a:t>
            </a:r>
            <a:r>
              <a:rPr lang="ru-RU" sz="1600" b="1" dirty="0">
                <a:solidFill>
                  <a:schemeClr val="accent1"/>
                </a:solidFill>
              </a:rPr>
              <a:t>КМУ ВІД 10.09.03 № </a:t>
            </a:r>
            <a:r>
              <a:rPr lang="ru-RU" sz="1600" b="1" dirty="0">
                <a:solidFill>
                  <a:schemeClr val="accent1"/>
                </a:solidFill>
              </a:rPr>
              <a:t>1433 “Про </a:t>
            </a:r>
            <a:r>
              <a:rPr lang="uk-UA" sz="1600" b="1" dirty="0" smtClean="0">
                <a:solidFill>
                  <a:schemeClr val="accent1"/>
                </a:solidFill>
              </a:rPr>
              <a:t>затвердження Порядку використання комп’ютерних програм в органах виконавчої влади</a:t>
            </a:r>
            <a:r>
              <a:rPr lang="ru-RU" sz="1600" b="1" dirty="0" smtClean="0">
                <a:solidFill>
                  <a:schemeClr val="accent1"/>
                </a:solidFill>
              </a:rPr>
              <a:t>”</a:t>
            </a:r>
            <a:endParaRPr lang="ru-RU" sz="1600" b="1" dirty="0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600" b="1" dirty="0" smtClean="0"/>
              <a:t>9) ПОСТАНОВА </a:t>
            </a:r>
            <a:r>
              <a:rPr lang="ru-RU" sz="1600" b="1" dirty="0"/>
              <a:t>КМУ ВІД 25.07.02 № 1048</a:t>
            </a:r>
            <a:r>
              <a:rPr lang="uk-UA" sz="1600" b="1" dirty="0"/>
              <a:t> </a:t>
            </a:r>
            <a:r>
              <a:rPr lang="uk-UA" sz="1600" b="1" dirty="0" smtClean="0"/>
              <a:t> «Про затвердження Порядку проведення </a:t>
            </a:r>
            <a:r>
              <a:rPr lang="uk-UA" sz="1600" dirty="0" smtClean="0"/>
              <a:t>е</a:t>
            </a:r>
            <a:r>
              <a:rPr lang="uk-UA" sz="1600" b="1" dirty="0" smtClean="0"/>
              <a:t>кспертизи Національної програми інформатизації  та окремих її завдань (проектів)»</a:t>
            </a:r>
            <a:r>
              <a:rPr lang="uk-UA" sz="1800" b="1" dirty="0" smtClean="0"/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endParaRPr lang="uk-UA" sz="1800" b="1" dirty="0">
              <a:solidFill>
                <a:schemeClr val="accent1"/>
              </a:solidFill>
            </a:endParaRPr>
          </a:p>
        </p:txBody>
      </p:sp>
      <p:pic>
        <p:nvPicPr>
          <p:cNvPr id="41987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019DAFE-21FA-4651-BB05-01538C36CB31}"/>
              </a:ext>
            </a:extLst>
          </p:cNvPr>
          <p:cNvSpPr txBox="1">
            <a:spLocks/>
          </p:cNvSpPr>
          <p:nvPr/>
        </p:nvSpPr>
        <p:spPr>
          <a:xfrm>
            <a:off x="2152650" y="1339851"/>
            <a:ext cx="8270875" cy="6556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DejaVu Sans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uk-UA" altLang="ru-RU" sz="3600" b="1" dirty="0">
                <a:solidFill>
                  <a:srgbClr val="2F559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Внутрішнє середовище</a:t>
            </a:r>
            <a:endParaRPr lang="uk-UA" altLang="ru-RU" sz="3600" b="1" dirty="0">
              <a:solidFill>
                <a:srgbClr val="2F559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991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E11B41AA-F3C2-4547-8F9A-781F8238A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</p:spTree>
    <p:extLst>
      <p:ext uri="{BB962C8B-B14F-4D97-AF65-F5344CB8AC3E}">
        <p14:creationId xmlns:p14="http://schemas.microsoft.com/office/powerpoint/2010/main" val="3031252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ъект 1"/>
          <p:cNvSpPr>
            <a:spLocks noGrp="1"/>
          </p:cNvSpPr>
          <p:nvPr>
            <p:ph idx="1"/>
          </p:nvPr>
        </p:nvSpPr>
        <p:spPr>
          <a:xfrm>
            <a:off x="2152650" y="2255906"/>
            <a:ext cx="8129590" cy="405123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uk-UA" altLang="ru-RU" sz="1600" b="1" dirty="0" smtClean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uk-UA" altLang="ru-RU" sz="1600" b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uk-UA" altLang="ru-RU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alt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Національне </a:t>
            </a:r>
            <a:r>
              <a:rPr lang="uk-UA" altLang="ru-RU" sz="1600" b="1" dirty="0">
                <a:solidFill>
                  <a:schemeClr val="accent5">
                    <a:lumMod val="75000"/>
                  </a:schemeClr>
                </a:solidFill>
              </a:rPr>
              <a:t>положення (стандарт) бухгалтерського обліку 122 «Нематеріальні</a:t>
            </a:r>
            <a:r>
              <a:rPr lang="ru-RU" altLang="ru-RU" sz="1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altLang="ru-RU" sz="1600" b="1" dirty="0">
                <a:solidFill>
                  <a:schemeClr val="accent5">
                    <a:lumMod val="75000"/>
                  </a:schemeClr>
                </a:solidFill>
              </a:rPr>
              <a:t>активи» </a:t>
            </a:r>
            <a:r>
              <a:rPr lang="uk-UA" altLang="ru-RU" sz="1600" i="1" dirty="0">
                <a:ea typeface="Calibri" panose="020F0502020204030204" pitchFamily="34" charset="0"/>
                <a:cs typeface="Calibri" panose="020F0502020204030204" pitchFamily="34" charset="0"/>
              </a:rPr>
              <a:t>(наказ Міністерства фінансів України від 12.10.2010 № 1202)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uk-UA" altLang="ru-RU" sz="1600" b="1" dirty="0" smtClean="0">
                <a:solidFill>
                  <a:schemeClr val="accent5">
                    <a:lumMod val="75000"/>
                  </a:schemeClr>
                </a:solidFill>
              </a:rPr>
              <a:t>11)</a:t>
            </a:r>
            <a:r>
              <a:rPr lang="uk-UA" altLang="ru-RU" sz="1600" b="1" dirty="0" smtClean="0">
                <a:solidFill>
                  <a:schemeClr val="accent5">
                    <a:lumMod val="75000"/>
                  </a:schemeClr>
                </a:solidFill>
              </a:rPr>
              <a:t>Методичні </a:t>
            </a:r>
            <a:r>
              <a:rPr lang="uk-UA" altLang="ru-RU" sz="1600" b="1" dirty="0">
                <a:solidFill>
                  <a:schemeClr val="accent5">
                    <a:lumMod val="75000"/>
                  </a:schemeClr>
                </a:solidFill>
              </a:rPr>
              <a:t>рекомендації з бухгалтерського обліку нематеріальних активів </a:t>
            </a:r>
            <a:r>
              <a:rPr lang="uk-UA" altLang="ru-RU" sz="1600" i="1" dirty="0">
                <a:ea typeface="Calibri" panose="020F0502020204030204" pitchFamily="34" charset="0"/>
                <a:cs typeface="Calibri" panose="020F0502020204030204" pitchFamily="34" charset="0"/>
              </a:rPr>
              <a:t>(наказ Міністерства фінансів України від</a:t>
            </a:r>
            <a:r>
              <a:rPr lang="ru-RU" altLang="ru-RU" sz="1600" i="1" dirty="0">
                <a:ea typeface="Calibri" panose="020F0502020204030204" pitchFamily="34" charset="0"/>
                <a:cs typeface="Calibri" panose="020F0502020204030204" pitchFamily="34" charset="0"/>
              </a:rPr>
              <a:t> 23.01.2015 № 11)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uk-UA" altLang="ru-RU" sz="1600" b="1" dirty="0" smtClean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uk-UA" altLang="ru-RU" sz="1600" b="1" dirty="0" smtClean="0">
                <a:solidFill>
                  <a:schemeClr val="accent5">
                    <a:lumMod val="75000"/>
                  </a:schemeClr>
                </a:solidFill>
              </a:rPr>
              <a:t>)План </a:t>
            </a:r>
            <a:r>
              <a:rPr lang="uk-UA" altLang="ru-RU" sz="1600" b="1" dirty="0">
                <a:solidFill>
                  <a:schemeClr val="accent5">
                    <a:lumMod val="75000"/>
                  </a:schemeClr>
                </a:solidFill>
              </a:rPr>
              <a:t>рахунків бухгалтерського обліку в державному секторі </a:t>
            </a:r>
            <a:r>
              <a:rPr lang="uk-UA" altLang="ru-RU" sz="1600" i="1" dirty="0">
                <a:ea typeface="Calibri" panose="020F0502020204030204" pitchFamily="34" charset="0"/>
                <a:cs typeface="Calibri" panose="020F0502020204030204" pitchFamily="34" charset="0"/>
              </a:rPr>
              <a:t>(наказ Міністерства фінансів України від 31.12.13 р. № 1203)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uk-UA" altLang="ru-RU" sz="1600" b="1" i="1" dirty="0" smtClean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uk-UA" altLang="ru-RU" sz="1600" b="1" i="1" dirty="0" smtClean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)Типова </a:t>
            </a:r>
            <a:r>
              <a:rPr lang="uk-UA" altLang="ru-RU" sz="1600" b="1" i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кореспонденція субрахунків бухгалтерського обліку для відображення операцій з активами, капіталом та зобов’язаннями розпорядниками бюджетних коштів та державними цільовими фондами  </a:t>
            </a:r>
            <a:r>
              <a:rPr lang="uk-UA" altLang="ru-RU" sz="1600" i="1" dirty="0">
                <a:ea typeface="Calibri" panose="020F0502020204030204" pitchFamily="34" charset="0"/>
                <a:cs typeface="Calibri" panose="020F0502020204030204" pitchFamily="34" charset="0"/>
              </a:rPr>
              <a:t>(наказ Міністерства фінансів України від 29.12.15 р. № 1219</a:t>
            </a:r>
            <a:r>
              <a:rPr lang="uk-UA" altLang="ru-RU" sz="1600" i="1" dirty="0" smtClean="0"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uk-UA" altLang="ru-RU" sz="1600" b="1" i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uk-UA" altLang="ru-RU" sz="1600" i="1" dirty="0" smtClean="0"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ru-RU" altLang="ru-RU" sz="1600" b="1" i="1" dirty="0" smtClean="0">
                <a:ea typeface="Calibri" panose="020F0502020204030204" pitchFamily="34" charset="0"/>
                <a:cs typeface="Calibri" panose="020F0502020204030204" pitchFamily="34" charset="0"/>
              </a:rPr>
              <a:t>наказ </a:t>
            </a:r>
            <a:r>
              <a:rPr lang="uk-UA" altLang="ru-RU" sz="1600" b="1" i="1" dirty="0" smtClean="0">
                <a:ea typeface="Calibri" panose="020F0502020204030204" pitchFamily="34" charset="0"/>
                <a:cs typeface="Calibri" panose="020F0502020204030204" pitchFamily="34" charset="0"/>
              </a:rPr>
              <a:t>Мінфіну України </a:t>
            </a:r>
            <a:r>
              <a:rPr lang="ru-RU" altLang="ru-RU" sz="1600" b="1" i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від</a:t>
            </a:r>
            <a:r>
              <a:rPr lang="ru-RU" altLang="ru-RU" sz="1600" b="1" i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600" b="1" i="1" dirty="0">
                <a:ea typeface="Calibri" panose="020F0502020204030204" pitchFamily="34" charset="0"/>
                <a:cs typeface="Calibri" panose="020F0502020204030204" pitchFamily="34" charset="0"/>
              </a:rPr>
              <a:t>12.03.2012 N </a:t>
            </a:r>
            <a:r>
              <a:rPr lang="ru-RU" altLang="ru-RU" sz="1600" b="1" i="1" dirty="0" smtClean="0">
                <a:ea typeface="Calibri" panose="020F0502020204030204" pitchFamily="34" charset="0"/>
                <a:cs typeface="Calibri" panose="020F0502020204030204" pitchFamily="34" charset="0"/>
              </a:rPr>
              <a:t>333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altLang="ru-RU" sz="1600" b="1" i="1" dirty="0" smtClean="0">
                <a:ea typeface="Calibri" panose="020F0502020204030204" pitchFamily="34" charset="0"/>
                <a:cs typeface="Calibri" panose="020F0502020204030204" pitchFamily="34" charset="0"/>
              </a:rPr>
              <a:t>15) наказ </a:t>
            </a:r>
            <a:r>
              <a:rPr lang="ru-RU" altLang="ru-RU" sz="1600" b="1" i="1" dirty="0">
                <a:ea typeface="Calibri" panose="020F0502020204030204" pitchFamily="34" charset="0"/>
                <a:cs typeface="Calibri" panose="020F0502020204030204" pitchFamily="34" charset="0"/>
              </a:rPr>
              <a:t>Мініфіну и </a:t>
            </a:r>
            <a:r>
              <a:rPr lang="ru-RU" altLang="ru-RU" sz="1600" b="1" i="1" dirty="0" err="1">
                <a:ea typeface="Calibri" panose="020F0502020204030204" pitchFamily="34" charset="0"/>
                <a:cs typeface="Calibri" panose="020F0502020204030204" pitchFamily="34" charset="0"/>
              </a:rPr>
              <a:t>від</a:t>
            </a:r>
            <a:r>
              <a:rPr lang="ru-RU" altLang="ru-RU" sz="1600" b="1" i="1" dirty="0">
                <a:ea typeface="Calibri" panose="020F0502020204030204" pitchFamily="34" charset="0"/>
                <a:cs typeface="Calibri" panose="020F0502020204030204" pitchFamily="34" charset="0"/>
              </a:rPr>
              <a:t> 22.11.04  N 732 "Про </a:t>
            </a:r>
            <a:r>
              <a:rPr lang="uk-UA" altLang="ru-RU" sz="1600" b="1" i="1" dirty="0" smtClean="0">
                <a:ea typeface="Calibri" panose="020F0502020204030204" pitchFamily="34" charset="0"/>
                <a:cs typeface="Calibri" panose="020F0502020204030204" pitchFamily="34" charset="0"/>
              </a:rPr>
              <a:t>затвердження типових форм первинного обліку об'єктів права інтелектуальної власності у складі нематеріальних активів</a:t>
            </a:r>
            <a:r>
              <a:rPr lang="ru-RU" altLang="ru-RU" sz="1600" b="1" i="1" dirty="0" smtClean="0"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altLang="ru-RU" sz="1600" b="1" i="1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uk-UA" altLang="ru-RU" sz="1600" i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altLang="ru-RU" sz="2000" i="1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6563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4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5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66567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19064490-22FA-4B7C-B5EE-52F16F52E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63058" y="1299527"/>
            <a:ext cx="8270792" cy="65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Внутрішнє середовище</a:t>
            </a:r>
            <a:endParaRPr lang="uk-UA" sz="3600" b="1" dirty="0">
              <a:solidFill>
                <a:schemeClr val="accent5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2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5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6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74758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F4F3B856-7707-44D0-9E90-AACCEFB70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45A1B-748B-4EA6-A55C-B3D4C45AC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2239786"/>
            <a:ext cx="8270875" cy="4027488"/>
          </a:xfrm>
          <a:solidFill>
            <a:schemeClr val="bg1"/>
          </a:solidFill>
        </p:spPr>
        <p:txBody>
          <a:bodyPr rtlCol="0">
            <a:normAutofit fontScale="40000" lnSpcReduction="20000"/>
          </a:bodyPr>
          <a:lstStyle/>
          <a:p>
            <a:r>
              <a:rPr lang="uk-UA" sz="4500" b="1" dirty="0" smtClean="0">
                <a:solidFill>
                  <a:schemeClr val="accent1"/>
                </a:solidFill>
              </a:rPr>
              <a:t>Планування кошторису:</a:t>
            </a:r>
          </a:p>
          <a:p>
            <a:pPr marL="0" indent="0">
              <a:buNone/>
            </a:pPr>
            <a:r>
              <a:rPr lang="uk-UA" sz="3400" dirty="0" smtClean="0">
                <a:solidFill>
                  <a:schemeClr val="accent1"/>
                </a:solidFill>
              </a:rPr>
              <a:t>Інструкція </a:t>
            </a:r>
            <a:r>
              <a:rPr lang="uk-UA" sz="3400" dirty="0">
                <a:solidFill>
                  <a:schemeClr val="accent1"/>
                </a:solidFill>
              </a:rPr>
              <a:t>щодо застосування економічної класифікації видатків бюджету, затвердженої наказом Міністерства фінансів України від 12.03.2012 N 333,  передбачає наступне стосовно об'єктів НА : </a:t>
            </a:r>
            <a:endParaRPr lang="ru-RU" sz="3400" dirty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uk-UA" sz="3400" i="1" dirty="0"/>
              <a:t>1)якщо у документах на придбання(створення) об’єкту НА визначено, що  бюджетна установа </a:t>
            </a:r>
            <a:r>
              <a:rPr lang="uk-UA" sz="3400" b="1" i="1" dirty="0"/>
              <a:t>отримує  на нього виключні права на володіння, користування і розпорядження,</a:t>
            </a:r>
            <a:r>
              <a:rPr lang="uk-UA" sz="3400" i="1" dirty="0"/>
              <a:t>  то його придбання(створення)  здійснюється за </a:t>
            </a:r>
            <a:r>
              <a:rPr lang="uk-UA" sz="3400" b="1" i="1" dirty="0"/>
              <a:t>КЕКВ 3160 "Придбання землі і нематеріальних активів</a:t>
            </a:r>
            <a:r>
              <a:rPr lang="uk-UA" sz="3400" i="1" dirty="0"/>
              <a:t>";</a:t>
            </a:r>
            <a:endParaRPr lang="ru-RU" sz="3400" dirty="0"/>
          </a:p>
          <a:p>
            <a:pPr marL="0" lvl="0" indent="0">
              <a:buNone/>
            </a:pPr>
            <a:endParaRPr lang="uk-UA" sz="3400" i="1" dirty="0" smtClean="0"/>
          </a:p>
          <a:p>
            <a:pPr marL="0" lvl="0" indent="0">
              <a:buNone/>
            </a:pPr>
            <a:r>
              <a:rPr lang="uk-UA" sz="3400" i="1" dirty="0" smtClean="0"/>
              <a:t>2)у </a:t>
            </a:r>
            <a:r>
              <a:rPr lang="uk-UA" sz="3400" i="1" dirty="0"/>
              <a:t>разі коли здійснюється придбання програмного забезпечення, яке </a:t>
            </a:r>
            <a:r>
              <a:rPr lang="uk-UA" sz="3400" b="1" i="1" dirty="0"/>
              <a:t>передбачене разом з придбанням комп'ютерної техніки</a:t>
            </a:r>
            <a:r>
              <a:rPr lang="uk-UA" sz="3400" i="1" dirty="0"/>
              <a:t>, то вартість такого програмного забезпечення </a:t>
            </a:r>
            <a:r>
              <a:rPr lang="uk-UA" sz="3400" b="1" i="1" dirty="0"/>
              <a:t>враховується у вартість комп'ютерної техніки </a:t>
            </a:r>
            <a:r>
              <a:rPr lang="uk-UA" sz="3400" i="1" dirty="0"/>
              <a:t> -  застосовується  </a:t>
            </a:r>
            <a:r>
              <a:rPr lang="uk-UA" sz="3400" b="1" i="1" dirty="0"/>
              <a:t>КЕКВ 3110 „Придбання обладнання і предметів довгострокового користування”;</a:t>
            </a:r>
            <a:endParaRPr lang="ru-RU" sz="3400" dirty="0"/>
          </a:p>
          <a:p>
            <a:pPr marL="0" lvl="0" indent="0">
              <a:buNone/>
            </a:pPr>
            <a:endParaRPr lang="uk-UA" sz="3400" i="1" dirty="0" smtClean="0"/>
          </a:p>
          <a:p>
            <a:pPr marL="0" lvl="0" indent="0">
              <a:buNone/>
            </a:pPr>
            <a:r>
              <a:rPr lang="uk-UA" sz="3400" i="1" dirty="0" smtClean="0"/>
              <a:t>3</a:t>
            </a:r>
            <a:r>
              <a:rPr lang="uk-UA" sz="3400" i="1" dirty="0"/>
              <a:t>) у разі придбання програмного забезпечення</a:t>
            </a:r>
            <a:r>
              <a:rPr lang="uk-UA" sz="3400" b="1" i="1" dirty="0"/>
              <a:t>, на яке майнові права не передаються</a:t>
            </a:r>
            <a:r>
              <a:rPr lang="uk-UA" sz="3400" i="1" dirty="0"/>
              <a:t> користувачу, при цьому майнові та авторські права на об'єкт інтелектуальної власності на зазначене програмне забезпечення залишаються у розробника (постачальника), а </a:t>
            </a:r>
            <a:r>
              <a:rPr lang="uk-UA" sz="3400" b="1" i="1" dirty="0"/>
              <a:t>замовнику надається право користування</a:t>
            </a:r>
            <a:r>
              <a:rPr lang="uk-UA" sz="3400" i="1" dirty="0"/>
              <a:t> цим програмним забезпеченням без права передачі самого програмного забезпечення та/або повноважень на його користування третім особам – застосовується </a:t>
            </a:r>
            <a:r>
              <a:rPr lang="uk-UA" sz="3400" b="1" i="1" dirty="0"/>
              <a:t>КЕКВ</a:t>
            </a:r>
            <a:r>
              <a:rPr lang="ru-RU" sz="3400" b="1" i="1" dirty="0"/>
              <a:t> 2240 „Оплата </a:t>
            </a:r>
            <a:r>
              <a:rPr lang="uk-UA" sz="3400" b="1" i="1" dirty="0" smtClean="0"/>
              <a:t>послуг</a:t>
            </a:r>
            <a:r>
              <a:rPr lang="ru-RU" sz="3400" b="1" i="1" dirty="0" smtClean="0"/>
              <a:t> (</a:t>
            </a:r>
            <a:r>
              <a:rPr lang="uk-UA" sz="3400" b="1" i="1" dirty="0" smtClean="0"/>
              <a:t>крім комунальних</a:t>
            </a:r>
            <a:r>
              <a:rPr lang="ru-RU" sz="3400" b="1" i="1" dirty="0" smtClean="0"/>
              <a:t>)”</a:t>
            </a:r>
            <a:r>
              <a:rPr lang="uk-UA" sz="3400" b="1" i="1" dirty="0"/>
              <a:t>.</a:t>
            </a:r>
            <a:endParaRPr lang="ru-RU" sz="3400" dirty="0"/>
          </a:p>
          <a:p>
            <a:pPr marL="0" indent="0" algn="ctr">
              <a:spcBef>
                <a:spcPct val="0"/>
              </a:spcBef>
              <a:buNone/>
              <a:defRPr/>
            </a:pPr>
            <a:endParaRPr lang="ru-RU" altLang="uk-UA" sz="2900" dirty="0">
              <a:solidFill>
                <a:srgbClr val="00000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3200" dirty="0">
              <a:solidFill>
                <a:srgbClr val="000000"/>
              </a:solidFill>
              <a:ea typeface="Microsoft YaHei" panose="020B0503020204020204" pitchFamily="34" charset="-122"/>
              <a:cs typeface="DejaVu Sans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10612" y="1333725"/>
            <a:ext cx="8270792" cy="65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Внутрішнє середовище</a:t>
            </a:r>
            <a:endParaRPr lang="uk-UA" sz="2400" b="1" dirty="0">
              <a:solidFill>
                <a:schemeClr val="accent5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59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70662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C462724C-B661-47A6-865D-A3C8AF306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45A1B-748B-4EA6-A55C-B3D4C45AC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829384"/>
            <a:ext cx="7981954" cy="5028616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uk-UA" sz="1800" b="1" dirty="0" smtClean="0"/>
              <a:t>Виконання кошторису</a:t>
            </a:r>
          </a:p>
          <a:p>
            <a:pPr marL="0" indent="0">
              <a:buNone/>
            </a:pPr>
            <a:r>
              <a:rPr lang="uk-UA" sz="1400" b="1" dirty="0" smtClean="0"/>
              <a:t>3) </a:t>
            </a:r>
            <a:r>
              <a:rPr lang="uk-UA" sz="1400" dirty="0" smtClean="0"/>
              <a:t>НП(С)БОДС </a:t>
            </a:r>
            <a:r>
              <a:rPr lang="uk-UA" sz="1400" dirty="0"/>
              <a:t>122 (Розділ II П.1):</a:t>
            </a:r>
          </a:p>
          <a:p>
            <a:pPr marL="0" indent="0">
              <a:buNone/>
            </a:pPr>
            <a:r>
              <a:rPr lang="uk-UA" sz="1400" b="1" dirty="0"/>
              <a:t>Нематеріальний актив</a:t>
            </a:r>
            <a:r>
              <a:rPr lang="uk-UA" sz="1400" dirty="0"/>
              <a:t> визнається активом, якщо </a:t>
            </a:r>
            <a:r>
              <a:rPr lang="uk-UA" sz="1400" b="1" dirty="0">
                <a:solidFill>
                  <a:srgbClr val="00B050"/>
                </a:solidFill>
              </a:rPr>
              <a:t>його можна ідентифікувати</a:t>
            </a:r>
            <a:r>
              <a:rPr lang="uk-UA" sz="1400" dirty="0">
                <a:solidFill>
                  <a:srgbClr val="00B050"/>
                </a:solidFill>
              </a:rPr>
              <a:t> </a:t>
            </a:r>
            <a:r>
              <a:rPr lang="uk-UA" sz="1400" dirty="0"/>
              <a:t>(може бути виділений чи відокремлений від інших активів) та </a:t>
            </a:r>
            <a:r>
              <a:rPr lang="uk-UA" sz="1400" b="1" dirty="0"/>
              <a:t>існує ймовірність отримання</a:t>
            </a:r>
            <a:r>
              <a:rPr lang="uk-UA" sz="1400" dirty="0"/>
              <a:t> суб’єктом державного сектору </a:t>
            </a:r>
            <a:r>
              <a:rPr lang="uk-UA" sz="1400" b="1" dirty="0"/>
              <a:t>майбутніх економічних вигід, пов'язаних з його використанням</a:t>
            </a:r>
            <a:r>
              <a:rPr lang="uk-UA" sz="1400" dirty="0"/>
              <a:t>, та/або якщо він </a:t>
            </a:r>
            <a:r>
              <a:rPr lang="uk-UA" sz="1400" b="1" dirty="0">
                <a:solidFill>
                  <a:srgbClr val="00B050"/>
                </a:solidFill>
              </a:rPr>
              <a:t>має потенціал корисност</a:t>
            </a:r>
            <a:r>
              <a:rPr lang="uk-UA" sz="1400" dirty="0">
                <a:solidFill>
                  <a:srgbClr val="00B050"/>
                </a:solidFill>
              </a:rPr>
              <a:t>і </a:t>
            </a:r>
            <a:r>
              <a:rPr lang="uk-UA" sz="1400" dirty="0"/>
              <a:t>і </a:t>
            </a:r>
            <a:r>
              <a:rPr lang="uk-UA" sz="1400" b="1" dirty="0"/>
              <a:t>його </a:t>
            </a:r>
            <a:r>
              <a:rPr lang="uk-UA" sz="1400" b="1" dirty="0">
                <a:solidFill>
                  <a:srgbClr val="00B050"/>
                </a:solidFill>
              </a:rPr>
              <a:t>вартість</a:t>
            </a:r>
            <a:r>
              <a:rPr lang="uk-UA" sz="1400" b="1" dirty="0"/>
              <a:t> </a:t>
            </a:r>
            <a:r>
              <a:rPr lang="uk-UA" sz="1400" b="1" dirty="0">
                <a:solidFill>
                  <a:srgbClr val="00B050"/>
                </a:solidFill>
              </a:rPr>
              <a:t>може бути достовірно визначена</a:t>
            </a:r>
            <a:r>
              <a:rPr lang="uk-UA" sz="1400" b="1" dirty="0"/>
              <a:t>.</a:t>
            </a:r>
          </a:p>
          <a:p>
            <a:pPr marL="0" indent="0">
              <a:buNone/>
            </a:pPr>
            <a:r>
              <a:rPr lang="uk-UA" sz="1400" b="1" dirty="0"/>
              <a:t>Ідентифікація НА у бюджетній установі  </a:t>
            </a:r>
            <a:r>
              <a:rPr lang="uk-UA" sz="1400" b="1" dirty="0">
                <a:solidFill>
                  <a:srgbClr val="0070C0"/>
                </a:solidFill>
              </a:rPr>
              <a:t>може здійснюватися  комісією</a:t>
            </a:r>
            <a:r>
              <a:rPr lang="uk-UA" sz="1400" dirty="0"/>
              <a:t>, призначеною розпорядчим документом,  зокрема інвентаризаційною.</a:t>
            </a:r>
            <a:endParaRPr lang="uk-UA" sz="1400" b="1" dirty="0"/>
          </a:p>
          <a:p>
            <a:pPr marL="0" indent="0">
              <a:buNone/>
            </a:pPr>
            <a:r>
              <a:rPr lang="uk-UA" sz="1400" dirty="0" smtClean="0"/>
              <a:t>4) п.16 </a:t>
            </a:r>
            <a:r>
              <a:rPr lang="uk-UA" sz="1400" dirty="0"/>
              <a:t>Постанови  Кабміну від 10.09.03 №  1433 «</a:t>
            </a:r>
            <a:r>
              <a:rPr lang="uk-UA" sz="1400" b="1" dirty="0"/>
              <a:t>Про затвердження Порядку використання  комп'ютерних програм в органах виконавчої влади</a:t>
            </a:r>
            <a:r>
              <a:rPr lang="uk-UA" sz="1400" dirty="0"/>
              <a:t>» (далі – Постанова № 1433) , зокрема</a:t>
            </a:r>
            <a:r>
              <a:rPr lang="uk-UA" sz="1400" b="1" dirty="0"/>
              <a:t>, </a:t>
            </a:r>
            <a:r>
              <a:rPr lang="uk-UA" sz="1400" b="1" dirty="0">
                <a:solidFill>
                  <a:srgbClr val="00B050"/>
                </a:solidFill>
              </a:rPr>
              <a:t>інвентаризація</a:t>
            </a:r>
            <a:r>
              <a:rPr lang="uk-UA" sz="1400" dirty="0">
                <a:solidFill>
                  <a:srgbClr val="00B050"/>
                </a:solidFill>
              </a:rPr>
              <a:t>    </a:t>
            </a:r>
            <a:r>
              <a:rPr lang="uk-UA" sz="1400" b="1" dirty="0">
                <a:solidFill>
                  <a:srgbClr val="00B050"/>
                </a:solidFill>
              </a:rPr>
              <a:t>комп'ютерних    програм</a:t>
            </a:r>
            <a:r>
              <a:rPr lang="uk-UA" sz="1400" dirty="0">
                <a:solidFill>
                  <a:srgbClr val="00B050"/>
                </a:solidFill>
              </a:rPr>
              <a:t>     </a:t>
            </a:r>
            <a:r>
              <a:rPr lang="uk-UA" sz="1400" b="1" dirty="0">
                <a:solidFill>
                  <a:srgbClr val="00B050"/>
                </a:solidFill>
              </a:rPr>
              <a:t>проводиться працівниками  підрозділу  інформаційних  технологій  або комісією</a:t>
            </a:r>
            <a:r>
              <a:rPr lang="uk-UA" sz="1400" dirty="0"/>
              <a:t>, призначеною розпорядженням керівника відповідного органу.</a:t>
            </a:r>
          </a:p>
          <a:p>
            <a:pPr marL="0" indent="0">
              <a:buNone/>
            </a:pPr>
            <a:r>
              <a:rPr lang="uk-UA" sz="1400" i="1" dirty="0">
                <a:solidFill>
                  <a:srgbClr val="002060"/>
                </a:solidFill>
              </a:rPr>
              <a:t>Якщо не має підтвердження відповідності об’єкту(придбаного, створеного тощо)  всім вищезазначеним  критеріям НА, </a:t>
            </a:r>
            <a:r>
              <a:rPr lang="uk-UA" sz="1400" b="1" i="1" dirty="0">
                <a:solidFill>
                  <a:srgbClr val="002060"/>
                </a:solidFill>
              </a:rPr>
              <a:t>то витрати</a:t>
            </a:r>
            <a:r>
              <a:rPr lang="uk-UA" sz="1400" i="1" dirty="0">
                <a:solidFill>
                  <a:srgbClr val="002060"/>
                </a:solidFill>
              </a:rPr>
              <a:t>, пов'язані з його придбанням (створенням), визнаються витратами (п.11 розділу II НП(С)БОДС 122).</a:t>
            </a:r>
          </a:p>
          <a:p>
            <a:pPr marL="0" indent="0">
              <a:buNone/>
            </a:pPr>
            <a:r>
              <a:rPr lang="uk-UA" sz="1400" b="1" i="1" spc="-1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5) Наказ</a:t>
            </a:r>
            <a:r>
              <a:rPr lang="en-US" sz="1400" b="1" i="1" spc="-1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1400" b="1" i="1" spc="-1" dirty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МФУ </a:t>
            </a:r>
            <a:r>
              <a:rPr lang="en-US" sz="1400" b="1" i="1" spc="-1" dirty="0" err="1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від</a:t>
            </a:r>
            <a:r>
              <a:rPr lang="en-US" sz="1400" b="1" i="1" spc="-1" dirty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28.07.16 № 709 </a:t>
            </a:r>
            <a:r>
              <a:rPr lang="en-US" sz="1400" i="1" spc="-1" dirty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( </a:t>
            </a:r>
            <a:r>
              <a:rPr lang="uk-UA" sz="1400" i="1" spc="-1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зміни до </a:t>
            </a:r>
            <a:r>
              <a:rPr lang="uk-UA" sz="1400" i="1" spc="-1" dirty="0" err="1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методрекомендацій</a:t>
            </a:r>
            <a:r>
              <a:rPr lang="uk-UA" sz="1400" i="1" spc="-1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з бух обліку ОЗ та НМА - об’єкт  НМА, </a:t>
            </a:r>
            <a:r>
              <a:rPr lang="uk-UA" sz="1400" b="1" i="1" spc="-1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отриманий в користування обліковується</a:t>
            </a:r>
            <a:r>
              <a:rPr lang="uk-UA" sz="1400" i="1" spc="-1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суб’єктом (ліцензіатом) на позабалансовому рахунку</a:t>
            </a:r>
            <a:r>
              <a:rPr lang="en-US" sz="1400" i="1" spc="-1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1400" i="1" spc="-1" dirty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в </a:t>
            </a:r>
            <a:r>
              <a:rPr lang="uk-UA" sz="1400" i="1" spc="-1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оцінці, визначеній виходячи із </a:t>
            </a:r>
            <a:r>
              <a:rPr lang="uk-UA" sz="1400" i="1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</a:rPr>
              <a:t>розміру винагороди, </a:t>
            </a:r>
            <a:r>
              <a:rPr lang="uk-UA" sz="1400" i="1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</a:rPr>
              <a:t>встановленого</a:t>
            </a:r>
            <a:r>
              <a:rPr lang="en-US" sz="1400" i="1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</a:rPr>
              <a:t>о </a:t>
            </a:r>
            <a:r>
              <a:rPr lang="en-US" sz="1400" i="1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</a:rPr>
              <a:t>в </a:t>
            </a:r>
            <a:r>
              <a:rPr lang="uk-UA" sz="1400" i="1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</a:rPr>
              <a:t>договорі.</a:t>
            </a:r>
            <a:r>
              <a:rPr lang="en-US" sz="1400" i="1" spc="-1" dirty="0" smtClean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ru-RU" sz="1400" i="1" spc="-1" dirty="0">
              <a:solidFill>
                <a:srgbClr val="00B05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endParaRPr lang="uk-UA" sz="14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76418" y="1173680"/>
            <a:ext cx="8270792" cy="65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uk-UA" sz="3600" b="1" dirty="0" smtClean="0">
              <a:solidFill>
                <a:schemeClr val="accent5">
                  <a:lumMod val="75000"/>
                </a:schemeClr>
              </a:solidFill>
              <a:latin typeface="+mn-lt"/>
              <a:cs typeface="Times New Roman" pitchFamily="18" charset="0"/>
            </a:endParaRPr>
          </a:p>
          <a:p>
            <a:pPr algn="ctr"/>
            <a:r>
              <a:rPr lang="uk-UA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Внутрішнє середовище</a:t>
            </a:r>
          </a:p>
          <a:p>
            <a:pPr algn="ctr"/>
            <a:endParaRPr lang="uk-UA" sz="3600" b="1" dirty="0">
              <a:solidFill>
                <a:schemeClr val="accent5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236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7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8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72710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DA16DBFF-5B41-4174-B955-084FC431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45A1B-748B-4EA6-A55C-B3D4C45AC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365" y="2149475"/>
            <a:ext cx="8270875" cy="4027488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uk-UA" altLang="uk-UA" sz="2000" b="1" dirty="0" smtClean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Виконання кошторису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altLang="uk-UA" sz="2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 </a:t>
            </a:r>
            <a:r>
              <a:rPr lang="uk-UA" alt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Вартість придбання </a:t>
            </a:r>
            <a:r>
              <a:rPr lang="uk-UA" alt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у разі придбання за плату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alt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 Собівартість виробництва </a:t>
            </a:r>
            <a:r>
              <a:rPr lang="uk-UA" alt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у разі самостійного виготовлення (створення)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alt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 Справедлива вартість </a:t>
            </a:r>
            <a:r>
              <a:rPr lang="uk-UA" alt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у разі отримання без оплати від фізичних та юридичних осіб (крім суб'єктів державного сектору)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alt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 Первісна (переоцінена) вартість</a:t>
            </a:r>
            <a:r>
              <a:rPr lang="uk-UA" alt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 </a:t>
            </a:r>
            <a:r>
              <a:rPr lang="uk-UA" alt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нематеріальних активів </a:t>
            </a:r>
            <a:r>
              <a:rPr lang="uk-UA" alt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у разі отримання без оплати від суб'єктів державного сектору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altLang="uk-UA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DejaVu Sans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uk-UA" alt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 Залишкова вартість переданого нематеріального активу </a:t>
            </a:r>
            <a:r>
              <a:rPr lang="uk-UA" alt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DejaVu Sans" pitchFamily="34" charset="0"/>
              </a:rPr>
              <a:t>у разі отримання у результаті обміну на інший актив</a:t>
            </a:r>
            <a:endParaRPr lang="uk-UA" sz="20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87563" y="1312990"/>
            <a:ext cx="8270792" cy="65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Первісна вартість нематеріальних активів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97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7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8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72710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DA16DBFF-5B41-4174-B955-084FC431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45A1B-748B-4EA6-A55C-B3D4C45AC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6845" y="2149474"/>
            <a:ext cx="8295396" cy="5572125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uk-UA" sz="1600" dirty="0" smtClean="0"/>
              <a:t>Визначення </a:t>
            </a:r>
            <a:r>
              <a:rPr lang="uk-UA" sz="1600" dirty="0"/>
              <a:t>первісної вартості  надано в п. 4 НП(С)БОДС 121:  </a:t>
            </a:r>
            <a:r>
              <a:rPr lang="uk-UA" sz="1600" b="1" dirty="0"/>
              <a:t>за собівартістю чи за справедливою вартістю.</a:t>
            </a:r>
          </a:p>
          <a:p>
            <a:pPr marL="0" indent="0">
              <a:buNone/>
            </a:pPr>
            <a:r>
              <a:rPr lang="uk-UA" sz="1600" dirty="0"/>
              <a:t>У</a:t>
            </a:r>
            <a:r>
              <a:rPr lang="ru-RU" sz="1600" dirty="0"/>
              <a:t> </a:t>
            </a:r>
            <a:r>
              <a:rPr lang="uk-UA" sz="1600" dirty="0" smtClean="0"/>
              <a:t>залежності</a:t>
            </a:r>
            <a:r>
              <a:rPr lang="ru-RU" sz="1600" dirty="0" smtClean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способу </a:t>
            </a:r>
            <a:r>
              <a:rPr lang="uk-UA" sz="1600" dirty="0" smtClean="0"/>
              <a:t>отримання НА його первісна </a:t>
            </a:r>
            <a:r>
              <a:rPr lang="uk-UA" sz="1600" dirty="0"/>
              <a:t>вартість</a:t>
            </a:r>
            <a:r>
              <a:rPr lang="ru-RU" sz="1600" dirty="0"/>
              <a:t>  </a:t>
            </a:r>
            <a:r>
              <a:rPr lang="uk-UA" sz="1600" dirty="0" smtClean="0"/>
              <a:t>формується, виходячи з наступних </a:t>
            </a:r>
            <a:r>
              <a:rPr lang="ru-RU" sz="1600" dirty="0" smtClean="0"/>
              <a:t>правил</a:t>
            </a:r>
            <a:r>
              <a:rPr lang="ru-RU" sz="1600" dirty="0"/>
              <a:t>, </a:t>
            </a:r>
            <a:r>
              <a:rPr lang="uk-UA" sz="1600" dirty="0" smtClean="0"/>
              <a:t>які встановлені</a:t>
            </a:r>
            <a:r>
              <a:rPr lang="ru-RU" sz="1600" dirty="0" smtClean="0"/>
              <a:t> </a:t>
            </a:r>
            <a:r>
              <a:rPr lang="ru-RU" sz="1600" dirty="0"/>
              <a:t>п.4 </a:t>
            </a:r>
            <a:r>
              <a:rPr lang="uk-UA" sz="1600" dirty="0" smtClean="0"/>
              <a:t>розділу </a:t>
            </a:r>
            <a:r>
              <a:rPr lang="ru-RU" sz="1600" dirty="0"/>
              <a:t>П НП(С)БОДС 122</a:t>
            </a:r>
            <a:r>
              <a:rPr lang="uk-UA" sz="1600" dirty="0"/>
              <a:t> і  відповідно до  ч. 3 ст. 424 ЦКУ, якою </a:t>
            </a:r>
            <a:r>
              <a:rPr lang="uk-UA" sz="1600" dirty="0" smtClean="0"/>
              <a:t>є:</a:t>
            </a:r>
            <a:r>
              <a:rPr lang="uk-UA" sz="1600" b="1" dirty="0" smtClean="0"/>
              <a:t>1)вартість </a:t>
            </a:r>
            <a:r>
              <a:rPr lang="uk-UA" sz="1600" b="1" dirty="0"/>
              <a:t>придбання у разі придбання за плату;</a:t>
            </a:r>
            <a:r>
              <a:rPr lang="uk-UA" sz="1600" dirty="0"/>
              <a:t> 2)</a:t>
            </a:r>
            <a:r>
              <a:rPr lang="uk-UA" sz="1600" b="1" dirty="0"/>
              <a:t>собівартість виробництва у разі самостійного виготовлення (створення).</a:t>
            </a:r>
          </a:p>
          <a:p>
            <a:pPr marL="0" indent="0">
              <a:buNone/>
            </a:pPr>
            <a:r>
              <a:rPr lang="uk-UA" sz="1600" b="1" dirty="0"/>
              <a:t>Первісна вартість об'єкта НА</a:t>
            </a:r>
            <a:r>
              <a:rPr lang="uk-UA" sz="1600" dirty="0"/>
              <a:t> може </a:t>
            </a:r>
            <a:r>
              <a:rPr lang="uk-UA" sz="1600" dirty="0">
                <a:solidFill>
                  <a:srgbClr val="0070C0"/>
                </a:solidFill>
              </a:rPr>
              <a:t>формуватися  </a:t>
            </a:r>
            <a:r>
              <a:rPr lang="uk-UA" sz="1600" b="1" dirty="0">
                <a:solidFill>
                  <a:srgbClr val="0070C0"/>
                </a:solidFill>
              </a:rPr>
              <a:t>за рахунок капітальних та поточних витрат </a:t>
            </a:r>
            <a:r>
              <a:rPr lang="uk-UA" sz="1600" dirty="0"/>
              <a:t>згідно з економічною класифікацією видатків бюджету (п.6 розділу </a:t>
            </a:r>
            <a:r>
              <a:rPr lang="en-US" sz="1600" dirty="0"/>
              <a:t>II </a:t>
            </a:r>
            <a:r>
              <a:rPr lang="uk-UA" sz="1600" dirty="0" err="1"/>
              <a:t>Методрекомендацій</a:t>
            </a:r>
            <a:r>
              <a:rPr lang="uk-UA" sz="1600" dirty="0"/>
              <a:t> з </a:t>
            </a:r>
            <a:r>
              <a:rPr lang="uk-UA" sz="1600" dirty="0" err="1"/>
              <a:t>бухобліку</a:t>
            </a:r>
            <a:r>
              <a:rPr lang="uk-UA" sz="1600" dirty="0"/>
              <a:t> НА.</a:t>
            </a:r>
          </a:p>
          <a:p>
            <a:pPr marL="0" indent="0">
              <a:buNone/>
            </a:pPr>
            <a:r>
              <a:rPr lang="uk-UA" sz="1600" b="1" dirty="0"/>
              <a:t>Якщо в подальшому бюджетна установа здійснить поліпшення об’єкта НА </a:t>
            </a:r>
            <a:r>
              <a:rPr lang="uk-UA" sz="1600" dirty="0"/>
              <a:t>(модернізація, розширення тощо), що призведе  до отримання додаткових майбутніх економічних вигід  або потенціалу корисності та продовження строку використання, то витрати, які будуть здійсненні,  збільшать  первинну  вартість  НМА  з моменту його  введення в експлуатацію  (П.1 розділу </a:t>
            </a:r>
            <a:r>
              <a:rPr lang="en-US" sz="1600" dirty="0"/>
              <a:t>III </a:t>
            </a:r>
            <a:r>
              <a:rPr lang="uk-UA" sz="1600" dirty="0"/>
              <a:t>НП(С)БОДС 122).</a:t>
            </a:r>
            <a:r>
              <a:rPr lang="uk-UA" sz="1600" b="1" dirty="0"/>
              <a:t> </a:t>
            </a:r>
          </a:p>
          <a:p>
            <a:pPr marL="0" indent="0">
              <a:buNone/>
            </a:pPr>
            <a:r>
              <a:rPr lang="uk-UA" sz="1400" b="1" dirty="0"/>
              <a:t>Первісна (переоцінена) вартість нематеріальних активів </a:t>
            </a:r>
            <a:r>
              <a:rPr lang="uk-UA" sz="1400" b="1" dirty="0">
                <a:solidFill>
                  <a:srgbClr val="0070C0"/>
                </a:solidFill>
              </a:rPr>
              <a:t>у разі отримання без оплати від суб’єктів державного сектору</a:t>
            </a:r>
            <a:r>
              <a:rPr lang="uk-UA" sz="1400" b="1" dirty="0"/>
              <a:t> </a:t>
            </a:r>
            <a:r>
              <a:rPr lang="uk-UA" sz="1400" b="1" dirty="0">
                <a:solidFill>
                  <a:srgbClr val="00B050"/>
                </a:solidFill>
              </a:rPr>
              <a:t>дорівнює первісній (переоціненій) вартості </a:t>
            </a:r>
            <a:r>
              <a:rPr lang="uk-UA" sz="1400" dirty="0"/>
              <a:t>НА суб’єкта державного сектору, що їх передав, </a:t>
            </a:r>
            <a:r>
              <a:rPr lang="uk-UA" sz="1400" dirty="0">
                <a:solidFill>
                  <a:srgbClr val="00B050"/>
                </a:solidFill>
              </a:rPr>
              <a:t>з урахуванням витрат</a:t>
            </a:r>
            <a:r>
              <a:rPr lang="uk-UA" sz="1400" dirty="0"/>
              <a:t>, передбачених пунктом 5 розділу II НП(С)БОДС 122, </a:t>
            </a:r>
            <a:r>
              <a:rPr lang="uk-UA" sz="1400" b="1" dirty="0">
                <a:solidFill>
                  <a:srgbClr val="00B050"/>
                </a:solidFill>
              </a:rPr>
              <a:t>з наведенням суми накопиченої амортизації</a:t>
            </a:r>
            <a:r>
              <a:rPr lang="uk-UA" sz="1400" dirty="0"/>
              <a:t>. У разі якщо відсутня достовірна інформація щодо первісної вартості нематеріальних активів, первісна вартість визначається </a:t>
            </a:r>
            <a:r>
              <a:rPr lang="uk-UA" sz="1400" b="1" dirty="0"/>
              <a:t>на рівні справедливої вартості </a:t>
            </a:r>
            <a:r>
              <a:rPr lang="uk-UA" sz="1400" dirty="0"/>
              <a:t>на дату отримання, </a:t>
            </a:r>
            <a:r>
              <a:rPr lang="uk-UA" sz="1400" b="1" dirty="0"/>
              <a:t>оцінка якої проводиться відповідно до законодавства</a:t>
            </a:r>
            <a:r>
              <a:rPr lang="uk-UA" sz="1400" dirty="0"/>
              <a:t>(п.8 розділу II НП(С)БОДС 122);</a:t>
            </a:r>
            <a:endParaRPr lang="ru-RU" sz="1400" dirty="0"/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uk-UA" sz="16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87563" y="1312990"/>
            <a:ext cx="8270792" cy="65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Первісна вартість нематеріальних активів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72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06390"/>
            <a:ext cx="998539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1" name="Picture 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306390"/>
            <a:ext cx="9699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TextBox 6"/>
          <p:cNvSpPr txBox="1">
            <a:spLocks noChangeArrowheads="1"/>
          </p:cNvSpPr>
          <p:nvPr/>
        </p:nvSpPr>
        <p:spPr bwMode="auto">
          <a:xfrm>
            <a:off x="9063038" y="989014"/>
            <a:ext cx="6905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">
                <a:solidFill>
                  <a:srgbClr val="000000"/>
                </a:solidFill>
              </a:rPr>
              <a:t>Україна</a:t>
            </a:r>
          </a:p>
        </p:txBody>
      </p:sp>
      <p:pic>
        <p:nvPicPr>
          <p:cNvPr id="78854" name="Рисунок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6" y="330203"/>
            <a:ext cx="18684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F4F3B856-7707-44D0-9E90-AACCEFB70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4" y="933452"/>
            <a:ext cx="1136651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" sz="751" dirty="0"/>
              <a:t>Цей Проект фінансується Європейським Союзом</a:t>
            </a:r>
            <a:r>
              <a:rPr lang="uk" sz="675" dirty="0"/>
              <a:t/>
            </a:r>
            <a:br>
              <a:rPr lang="uk" sz="675" dirty="0"/>
            </a:br>
            <a:endParaRPr lang="uk" sz="675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45A1B-748B-4EA6-A55C-B3D4C45AC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365" y="2149477"/>
            <a:ext cx="8270875" cy="4378325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70000"/>
              </a:lnSpc>
              <a:spcBef>
                <a:spcPct val="0"/>
              </a:spcBef>
              <a:buNone/>
              <a:defRPr/>
            </a:pPr>
            <a:endParaRPr lang="uk-UA" altLang="uk-UA" sz="2100" b="1" dirty="0">
              <a:solidFill>
                <a:srgbClr val="0070C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marL="0" indent="0" algn="ctr">
              <a:lnSpc>
                <a:spcPct val="70000"/>
              </a:lnSpc>
              <a:spcBef>
                <a:spcPct val="0"/>
              </a:spcBef>
              <a:buNone/>
              <a:defRPr/>
            </a:pPr>
            <a:r>
              <a:rPr lang="uk-UA" altLang="uk-UA" sz="2100" b="1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Рахунок 12 «Нематеріальні активи» </a:t>
            </a:r>
          </a:p>
          <a:p>
            <a:pPr marL="0" indent="0" algn="ctr">
              <a:lnSpc>
                <a:spcPct val="70000"/>
              </a:lnSpc>
              <a:spcBef>
                <a:spcPct val="0"/>
              </a:spcBef>
              <a:buNone/>
              <a:defRPr/>
            </a:pPr>
            <a:endParaRPr lang="uk-UA" altLang="uk-UA" sz="2100" b="1" dirty="0">
              <a:solidFill>
                <a:srgbClr val="0070C0"/>
              </a:solidFill>
              <a:ea typeface="Microsoft YaHei" panose="020B0503020204020204" pitchFamily="34" charset="-122"/>
              <a:cs typeface="DejaVu Sans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uk-UA" altLang="uk-UA" sz="2100" dirty="0">
                <a:ea typeface="Microsoft YaHei" panose="020B0503020204020204" pitchFamily="34" charset="-122"/>
                <a:cs typeface="DejaVu Sans" pitchFamily="34" charset="0"/>
              </a:rPr>
              <a:t>призначений для обліку та узагальнення інформації про наявність та рух нематеріальних активів, які контролюються суб’єктом державного </a:t>
            </a:r>
            <a:r>
              <a:rPr lang="uk-UA" altLang="uk-UA" sz="2100" dirty="0" smtClean="0">
                <a:ea typeface="Microsoft YaHei" panose="020B0503020204020204" pitchFamily="34" charset="-122"/>
                <a:cs typeface="DejaVu Sans" pitchFamily="34" charset="0"/>
              </a:rPr>
              <a:t>сектору</a:t>
            </a:r>
            <a:r>
              <a:rPr lang="en-US" altLang="uk-UA" sz="2100" dirty="0" smtClean="0">
                <a:ea typeface="Microsoft YaHei" panose="020B0503020204020204" pitchFamily="34" charset="-122"/>
                <a:cs typeface="DejaVu Sans" pitchFamily="34" charset="0"/>
              </a:rPr>
              <a:t> </a:t>
            </a:r>
            <a:r>
              <a:rPr lang="uk-UA" altLang="uk-UA" sz="2100" i="1" dirty="0" smtClean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має </a:t>
            </a:r>
            <a:r>
              <a:rPr lang="uk-UA" altLang="uk-UA" sz="2100" i="1" dirty="0">
                <a:solidFill>
                  <a:srgbClr val="000000"/>
                </a:solidFill>
                <a:ea typeface="Microsoft YaHei" panose="020B0503020204020204" pitchFamily="34" charset="-122"/>
                <a:cs typeface="DejaVu Sans" pitchFamily="34" charset="0"/>
              </a:rPr>
              <a:t>субрахунки: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ü"/>
              <a:defRPr/>
            </a:pPr>
            <a:r>
              <a:rPr lang="uk-UA" altLang="ru-RU" sz="2100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1211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 «Авторське та суміжні з ним права»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ü"/>
              <a:defRPr/>
            </a:pPr>
            <a:r>
              <a:rPr lang="uk-UA" altLang="ru-RU" sz="2100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1212 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«Права користування природними ресурсами»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ü"/>
              <a:defRPr/>
            </a:pPr>
            <a:r>
              <a:rPr lang="uk-UA" altLang="ru-RU" sz="2100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1213 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«Права на знаки для товарів і послуг»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ü"/>
              <a:defRPr/>
            </a:pPr>
            <a:r>
              <a:rPr lang="uk-UA" altLang="ru-RU" sz="2100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1214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 «Права користування майном»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ü"/>
              <a:defRPr/>
            </a:pPr>
            <a:r>
              <a:rPr lang="uk-UA" altLang="ru-RU" sz="2100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1215</a:t>
            </a:r>
            <a:r>
              <a:rPr lang="uk-UA" altLang="ru-RU" sz="2100" dirty="0">
                <a:solidFill>
                  <a:srgbClr val="0070C0"/>
                </a:solidFill>
                <a:ea typeface="Microsoft YaHei" panose="020B0503020204020204" pitchFamily="34" charset="-122"/>
                <a:cs typeface="DejaVu Sans" pitchFamily="34" charset="0"/>
              </a:rPr>
              <a:t> 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«Права на об’єкти промислової власності»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ü"/>
              <a:defRPr/>
            </a:pPr>
            <a:r>
              <a:rPr lang="uk-UA" altLang="ru-RU" sz="2100" dirty="0">
                <a:solidFill>
                  <a:schemeClr val="accent5">
                    <a:lumMod val="75000"/>
                  </a:schemeClr>
                </a:solidFill>
                <a:ea typeface="Microsoft YaHei" panose="020B0503020204020204" pitchFamily="34" charset="-122"/>
                <a:cs typeface="DejaVu Sans" pitchFamily="34" charset="0"/>
              </a:rPr>
              <a:t>1216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 «Інші нематеріальні активи</a:t>
            </a:r>
            <a:r>
              <a:rPr lang="uk-UA" altLang="ru-RU" sz="2100" dirty="0" smtClean="0">
                <a:ea typeface="Microsoft YaHei" panose="020B0503020204020204" pitchFamily="34" charset="-122"/>
                <a:cs typeface="DejaVu Sans" pitchFamily="34" charset="0"/>
              </a:rPr>
              <a:t>»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Витрати на придбання, створення тощо та поліпшення об'єктів НА, </a:t>
            </a:r>
            <a:r>
              <a:rPr lang="uk-UA" altLang="ru-RU" sz="2100" b="1" dirty="0">
                <a:ea typeface="Microsoft YaHei" panose="020B0503020204020204" pitchFamily="34" charset="-122"/>
                <a:cs typeface="DejaVu Sans" pitchFamily="34" charset="0"/>
              </a:rPr>
              <a:t>використання яких на дату балансу за призначенням не відбулося, відображаються у складі капітальних інвестицій у НМА на Рахунку  13 "Капітальні інвестиції»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, який має відповідні  субрахунки: 1313 (1323) "Капітальні інвестиції в нематеріальні </a:t>
            </a:r>
            <a:r>
              <a:rPr lang="uk-UA" altLang="ru-RU" sz="2100" dirty="0" smtClean="0">
                <a:ea typeface="Microsoft YaHei" panose="020B0503020204020204" pitchFamily="34" charset="-122"/>
                <a:cs typeface="DejaVu Sans" pitchFamily="34" charset="0"/>
              </a:rPr>
              <a:t>активи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</a:t>
            </a:r>
            <a:r>
              <a:rPr lang="uk-UA" altLang="ru-RU" sz="2100" dirty="0" smtClean="0">
                <a:ea typeface="Microsoft YaHei" panose="020B0503020204020204" pitchFamily="34" charset="-122"/>
                <a:cs typeface="DejaVu Sans" pitchFamily="34" charset="0"/>
              </a:rPr>
              <a:t>« -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</a:t>
            </a:r>
            <a:r>
              <a:rPr lang="uk-UA" altLang="ru-RU" sz="2100" dirty="0" smtClean="0">
                <a:ea typeface="Microsoft YaHei" panose="020B0503020204020204" pitchFamily="34" charset="-122"/>
                <a:cs typeface="DejaVu Sans" pitchFamily="34" charset="0"/>
              </a:rPr>
              <a:t>ведеться 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у розрізі витрат окремо за кожним  об'єктом НМА відповідної групи (п.ост.абз.п.6  розділу </a:t>
            </a:r>
            <a:r>
              <a:rPr lang="en-US" altLang="ru-RU" sz="2100" dirty="0">
                <a:ea typeface="Microsoft YaHei" panose="020B0503020204020204" pitchFamily="34" charset="-122"/>
                <a:cs typeface="DejaVu Sans" pitchFamily="34" charset="0"/>
              </a:rPr>
              <a:t>II </a:t>
            </a:r>
            <a:r>
              <a:rPr lang="uk-UA" altLang="ru-RU" sz="2100" dirty="0" err="1">
                <a:ea typeface="Microsoft YaHei" panose="020B0503020204020204" pitchFamily="34" charset="-122"/>
                <a:cs typeface="DejaVu Sans" pitchFamily="34" charset="0"/>
              </a:rPr>
              <a:t>Методрекомендацій</a:t>
            </a:r>
            <a:r>
              <a:rPr lang="uk-UA" altLang="ru-RU" sz="2100" dirty="0">
                <a:ea typeface="Microsoft YaHei" panose="020B0503020204020204" pitchFamily="34" charset="-122"/>
                <a:cs typeface="DejaVu Sans" pitchFamily="34" charset="0"/>
              </a:rPr>
              <a:t> НМА),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uk-UA" altLang="ru-RU" sz="2200" dirty="0">
              <a:ea typeface="Microsoft YaHei" panose="020B0503020204020204" pitchFamily="34" charset="-122"/>
              <a:cs typeface="DejaVu Sans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ü"/>
              <a:defRPr/>
            </a:pPr>
            <a:endParaRPr lang="uk-UA" altLang="ru-RU" sz="2200" dirty="0">
              <a:ea typeface="Microsoft YaHei" panose="020B0503020204020204" pitchFamily="34" charset="-122"/>
              <a:cs typeface="DejaVu Sans" pitchFamily="34" charset="0"/>
            </a:endParaRPr>
          </a:p>
          <a:p>
            <a:pPr marL="0" indent="0" algn="ctr">
              <a:lnSpc>
                <a:spcPct val="70000"/>
              </a:lnSpc>
              <a:spcBef>
                <a:spcPct val="0"/>
              </a:spcBef>
              <a:buNone/>
              <a:defRPr/>
            </a:pPr>
            <a:endParaRPr lang="ru-RU" altLang="uk-UA" sz="2200" i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DejaVu Sans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87563" y="1237668"/>
            <a:ext cx="8270792" cy="65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Бухгалтерське узагальнення інформації за нематеріальними активами </a:t>
            </a:r>
          </a:p>
        </p:txBody>
      </p:sp>
    </p:spTree>
    <p:extLst>
      <p:ext uri="{BB962C8B-B14F-4D97-AF65-F5344CB8AC3E}">
        <p14:creationId xmlns:p14="http://schemas.microsoft.com/office/powerpoint/2010/main" val="26731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1838</Words>
  <Application>Microsoft Office PowerPoint</Application>
  <PresentationFormat>Широкоэкранный</PresentationFormat>
  <Paragraphs>153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Microsoft YaHei</vt:lpstr>
      <vt:lpstr>SimSun</vt:lpstr>
      <vt:lpstr>Arial</vt:lpstr>
      <vt:lpstr>Calibri</vt:lpstr>
      <vt:lpstr>Calibri Light</vt:lpstr>
      <vt:lpstr>DejaVu Sans</vt:lpstr>
      <vt:lpstr>Times New Roman</vt:lpstr>
      <vt:lpstr>Wingdings</vt:lpstr>
      <vt:lpstr>Тема Office</vt:lpstr>
      <vt:lpstr>1_Тема Office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Цей Проект фінансується Європейським Союзом </vt:lpstr>
      <vt:lpstr>Документальне забезпечення НМА</vt:lpstr>
      <vt:lpstr>Цей Проект фінансується Європейським Союзом </vt:lpstr>
      <vt:lpstr>Цей Проект фінансується Європейським Союзом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Цей Проект фінансується Європейським Союзом</dc:title>
  <dc:creator>dell02</dc:creator>
  <cp:lastModifiedBy>Пользователь Windows</cp:lastModifiedBy>
  <cp:revision>31</cp:revision>
  <dcterms:created xsi:type="dcterms:W3CDTF">2019-08-12T07:10:18Z</dcterms:created>
  <dcterms:modified xsi:type="dcterms:W3CDTF">2019-08-15T11:00:22Z</dcterms:modified>
</cp:coreProperties>
</file>